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57" r:id="rId3"/>
    <p:sldId id="292" r:id="rId4"/>
    <p:sldId id="273" r:id="rId5"/>
    <p:sldId id="308" r:id="rId6"/>
    <p:sldId id="301" r:id="rId7"/>
    <p:sldId id="302" r:id="rId8"/>
    <p:sldId id="293" r:id="rId9"/>
    <p:sldId id="294" r:id="rId10"/>
    <p:sldId id="295" r:id="rId11"/>
    <p:sldId id="296" r:id="rId12"/>
    <p:sldId id="299" r:id="rId13"/>
    <p:sldId id="297" r:id="rId14"/>
    <p:sldId id="298" r:id="rId15"/>
    <p:sldId id="258" r:id="rId16"/>
    <p:sldId id="300" r:id="rId17"/>
    <p:sldId id="259" r:id="rId18"/>
    <p:sldId id="260" r:id="rId19"/>
    <p:sldId id="261" r:id="rId20"/>
    <p:sldId id="262" r:id="rId21"/>
    <p:sldId id="263" r:id="rId22"/>
    <p:sldId id="264" r:id="rId23"/>
    <p:sldId id="265" r:id="rId24"/>
    <p:sldId id="266" r:id="rId25"/>
    <p:sldId id="267" r:id="rId26"/>
    <p:sldId id="268" r:id="rId27"/>
    <p:sldId id="303" r:id="rId28"/>
    <p:sldId id="304" r:id="rId29"/>
    <p:sldId id="305" r:id="rId30"/>
    <p:sldId id="306" r:id="rId31"/>
    <p:sldId id="307" r:id="rId32"/>
    <p:sldId id="310" r:id="rId33"/>
    <p:sldId id="311" r:id="rId34"/>
    <p:sldId id="312" r:id="rId35"/>
    <p:sldId id="313" r:id="rId36"/>
    <p:sldId id="315" r:id="rId37"/>
    <p:sldId id="314" r:id="rId38"/>
    <p:sldId id="316" r:id="rId39"/>
    <p:sldId id="318" r:id="rId40"/>
    <p:sldId id="319" r:id="rId41"/>
    <p:sldId id="320" r:id="rId42"/>
    <p:sldId id="321" r:id="rId43"/>
    <p:sldId id="322" r:id="rId44"/>
    <p:sldId id="323" r:id="rId45"/>
    <p:sldId id="324" r:id="rId46"/>
    <p:sldId id="325" r:id="rId47"/>
    <p:sldId id="317" r:id="rId48"/>
    <p:sldId id="32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pPr/>
              <a:t>10/17/2016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sicologagoisisalessia.it"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mailto:goisisalessia@gmail.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psicologagoisisalessia.i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801" y="673502"/>
            <a:ext cx="8042276" cy="3342194"/>
          </a:xfrm>
        </p:spPr>
        <p:txBody>
          <a:bodyPr>
            <a:noAutofit/>
          </a:bodyPr>
          <a:lstStyle/>
          <a:p>
            <a:pPr marL="0" indent="0" algn="ctr">
              <a:buNone/>
            </a:pPr>
            <a:r>
              <a:rPr lang="it-IT" sz="4800" b="1" dirty="0" smtClean="0">
                <a:solidFill>
                  <a:srgbClr val="000090"/>
                </a:solidFill>
              </a:rPr>
              <a:t>BISOGNI EDUCATIVI SPECIALI: </a:t>
            </a:r>
          </a:p>
          <a:p>
            <a:pPr marL="0" indent="0" algn="ctr">
              <a:buNone/>
            </a:pPr>
            <a:r>
              <a:rPr lang="it-IT" sz="4800" b="1" dirty="0" smtClean="0">
                <a:solidFill>
                  <a:srgbClr val="000090"/>
                </a:solidFill>
              </a:rPr>
              <a:t>dall</a:t>
            </a:r>
            <a:r>
              <a:rPr lang="it-IT" sz="4800" b="1" dirty="0">
                <a:solidFill>
                  <a:srgbClr val="000090"/>
                </a:solidFill>
              </a:rPr>
              <a:t>’ inclusione alla didattica personalizzata.</a:t>
            </a:r>
            <a:endParaRPr lang="en-US" sz="4800" b="1" dirty="0">
              <a:solidFill>
                <a:srgbClr val="000090"/>
              </a:solidFill>
            </a:endParaRPr>
          </a:p>
        </p:txBody>
      </p:sp>
      <p:pic>
        <p:nvPicPr>
          <p:cNvPr id="5" name="Picture 4" descr="BES.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68201" y="3964243"/>
            <a:ext cx="2598881" cy="2598881"/>
          </a:xfrm>
          <a:prstGeom prst="rect">
            <a:avLst/>
          </a:prstGeom>
        </p:spPr>
      </p:pic>
      <p:sp>
        <p:nvSpPr>
          <p:cNvPr id="6" name="TextBox 5"/>
          <p:cNvSpPr txBox="1"/>
          <p:nvPr/>
        </p:nvSpPr>
        <p:spPr>
          <a:xfrm>
            <a:off x="4317772" y="5085796"/>
            <a:ext cx="4119305" cy="1477328"/>
          </a:xfrm>
          <a:prstGeom prst="rect">
            <a:avLst/>
          </a:prstGeom>
          <a:noFill/>
        </p:spPr>
        <p:txBody>
          <a:bodyPr wrap="square" rtlCol="0">
            <a:spAutoFit/>
          </a:bodyPr>
          <a:lstStyle/>
          <a:p>
            <a:r>
              <a:rPr lang="en-US" dirty="0" err="1" smtClean="0"/>
              <a:t>Dott.ssa</a:t>
            </a:r>
            <a:r>
              <a:rPr lang="en-US" dirty="0" smtClean="0"/>
              <a:t> </a:t>
            </a:r>
            <a:r>
              <a:rPr lang="en-US" dirty="0" err="1" smtClean="0"/>
              <a:t>Alessia</a:t>
            </a:r>
            <a:r>
              <a:rPr lang="en-US" dirty="0" smtClean="0"/>
              <a:t> </a:t>
            </a:r>
            <a:r>
              <a:rPr lang="en-US" dirty="0" err="1" smtClean="0"/>
              <a:t>Goisis</a:t>
            </a:r>
            <a:endParaRPr lang="en-US" dirty="0" smtClean="0"/>
          </a:p>
          <a:p>
            <a:r>
              <a:rPr lang="en-US" dirty="0" err="1" smtClean="0"/>
              <a:t>Psicologa</a:t>
            </a:r>
            <a:r>
              <a:rPr lang="en-US" dirty="0" smtClean="0"/>
              <a:t> </a:t>
            </a:r>
            <a:r>
              <a:rPr lang="en-US" dirty="0" err="1" smtClean="0"/>
              <a:t>clinica</a:t>
            </a:r>
            <a:endParaRPr lang="en-US" dirty="0" smtClean="0"/>
          </a:p>
          <a:p>
            <a:r>
              <a:rPr lang="en-US" dirty="0" smtClean="0">
                <a:hlinkClick r:id="rId3"/>
              </a:rPr>
              <a:t>www.psicologagoisisalessia.it</a:t>
            </a:r>
            <a:endParaRPr lang="en-US" dirty="0"/>
          </a:p>
          <a:p>
            <a:r>
              <a:rPr lang="en-US" dirty="0" smtClean="0">
                <a:hlinkClick r:id="rId4"/>
              </a:rPr>
              <a:t>goisisalessia@gmail.it</a:t>
            </a:r>
            <a:endParaRPr lang="en-US" dirty="0" smtClean="0"/>
          </a:p>
          <a:p>
            <a:r>
              <a:rPr lang="en-US" dirty="0" smtClean="0"/>
              <a:t>Tel. 3341760784</a:t>
            </a:r>
            <a:endParaRPr lang="en-US" dirty="0"/>
          </a:p>
        </p:txBody>
      </p:sp>
    </p:spTree>
    <p:extLst>
      <p:ext uri="{BB962C8B-B14F-4D97-AF65-F5344CB8AC3E}">
        <p14:creationId xmlns:p14="http://schemas.microsoft.com/office/powerpoint/2010/main" xmlns="" val="3798742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25655"/>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p:txBody>
          <a:bodyPr>
            <a:normAutofit/>
          </a:bodyPr>
          <a:lstStyle/>
          <a:p>
            <a:pPr marL="0" indent="0" algn="ctr">
              <a:buNone/>
            </a:pPr>
            <a:r>
              <a:rPr lang="it-IT" sz="3500" b="1" dirty="0">
                <a:solidFill>
                  <a:srgbClr val="FF0000"/>
                </a:solidFill>
              </a:rPr>
              <a:t>C.M. n.8 del 6 marzo 2013 </a:t>
            </a:r>
            <a:r>
              <a:rPr lang="it-IT" dirty="0"/>
              <a:t>specifica che</a:t>
            </a:r>
            <a:r>
              <a:rPr lang="it-IT" dirty="0" smtClean="0"/>
              <a:t>:</a:t>
            </a:r>
          </a:p>
          <a:p>
            <a:pPr marL="0" indent="0" algn="ctr">
              <a:buNone/>
            </a:pPr>
            <a:r>
              <a:rPr lang="it-IT" dirty="0" smtClean="0"/>
              <a:t> </a:t>
            </a:r>
            <a:r>
              <a:rPr lang="it-IT" dirty="0"/>
              <a:t>La Direttiva del 27 dicembre 2012 ridefinisce e completa il tradizionale approccio all’integrazione scolastica, basato sulla certificazione della disabilità, estendendo il campo di intervento e di responsabilità di tutta la comunità educante all’intera area dei </a:t>
            </a:r>
            <a:r>
              <a:rPr lang="it-IT" dirty="0" smtClean="0"/>
              <a:t>Bisogni Educativi </a:t>
            </a:r>
            <a:r>
              <a:rPr lang="it-IT" dirty="0"/>
              <a:t>Speciali (BES</a:t>
            </a:r>
            <a:r>
              <a:rPr lang="it-IT" dirty="0" smtClean="0"/>
              <a:t>)</a:t>
            </a:r>
            <a:r>
              <a:rPr lang="it-IT" dirty="0"/>
              <a:t>.</a:t>
            </a:r>
            <a:endParaRPr lang="en-US" dirty="0"/>
          </a:p>
        </p:txBody>
      </p:sp>
    </p:spTree>
    <p:extLst>
      <p:ext uri="{BB962C8B-B14F-4D97-AF65-F5344CB8AC3E}">
        <p14:creationId xmlns:p14="http://schemas.microsoft.com/office/powerpoint/2010/main" xmlns="" val="835804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
            <a:ext cx="8042276" cy="119184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b="1" dirty="0"/>
          </a:p>
        </p:txBody>
      </p:sp>
      <p:sp>
        <p:nvSpPr>
          <p:cNvPr id="3" name="Content Placeholder 2"/>
          <p:cNvSpPr>
            <a:spLocks noGrp="1"/>
          </p:cNvSpPr>
          <p:nvPr>
            <p:ph idx="1"/>
          </p:nvPr>
        </p:nvSpPr>
        <p:spPr>
          <a:xfrm>
            <a:off x="549275" y="1992923"/>
            <a:ext cx="8042276" cy="3950678"/>
          </a:xfrm>
        </p:spPr>
        <p:txBody>
          <a:bodyPr/>
          <a:lstStyle/>
          <a:p>
            <a:pPr marL="0" indent="0" algn="ctr">
              <a:buNone/>
            </a:pPr>
            <a:r>
              <a:rPr lang="it-IT" sz="3200" b="1" dirty="0">
                <a:solidFill>
                  <a:srgbClr val="FF0000"/>
                </a:solidFill>
              </a:rPr>
              <a:t>C.M. n.8 del 6 marzo 2013</a:t>
            </a:r>
            <a:r>
              <a:rPr lang="it-IT" dirty="0"/>
              <a:t> specifica che: </a:t>
            </a:r>
            <a:endParaRPr lang="it-IT" dirty="0" smtClean="0"/>
          </a:p>
          <a:p>
            <a:pPr marL="0" indent="0" algn="ctr">
              <a:buNone/>
            </a:pPr>
            <a:r>
              <a:rPr lang="it-IT" dirty="0" smtClean="0"/>
              <a:t>La </a:t>
            </a:r>
            <a:r>
              <a:rPr lang="it-IT" dirty="0"/>
              <a:t>Direttiva del 27 dicembre 2012 estende a tutti gli studenti in difficoltà </a:t>
            </a:r>
            <a:r>
              <a:rPr lang="it-IT" b="1" dirty="0">
                <a:solidFill>
                  <a:srgbClr val="0000FF"/>
                </a:solidFill>
              </a:rPr>
              <a:t>il diritto alla personalizzazione </a:t>
            </a:r>
            <a:r>
              <a:rPr lang="it-IT" dirty="0"/>
              <a:t>dell’apprendimento, richiamandosi espressamente </a:t>
            </a:r>
            <a:r>
              <a:rPr lang="it-IT" dirty="0" smtClean="0"/>
              <a:t>ai </a:t>
            </a:r>
            <a:r>
              <a:rPr lang="it-IT" dirty="0"/>
              <a:t>principi enunciati dalla Legge 53/2003.</a:t>
            </a:r>
            <a:endParaRPr lang="en-US" dirty="0"/>
          </a:p>
        </p:txBody>
      </p:sp>
    </p:spTree>
    <p:extLst>
      <p:ext uri="{BB962C8B-B14F-4D97-AF65-F5344CB8AC3E}">
        <p14:creationId xmlns:p14="http://schemas.microsoft.com/office/powerpoint/2010/main" xmlns="" val="4293540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45193"/>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a:xfrm>
            <a:off x="549275" y="1152771"/>
            <a:ext cx="8042276" cy="4337538"/>
          </a:xfrm>
        </p:spPr>
        <p:txBody>
          <a:bodyPr>
            <a:normAutofit fontScale="92500" lnSpcReduction="10000"/>
          </a:bodyPr>
          <a:lstStyle/>
          <a:p>
            <a:pPr marL="0" indent="0" algn="ctr">
              <a:buNone/>
            </a:pPr>
            <a:r>
              <a:rPr lang="it-IT" sz="3800" b="1" dirty="0" smtClean="0">
                <a:solidFill>
                  <a:srgbClr val="FF0000"/>
                </a:solidFill>
              </a:rPr>
              <a:t>C.M</a:t>
            </a:r>
            <a:r>
              <a:rPr lang="it-IT" sz="3800" b="1" dirty="0">
                <a:solidFill>
                  <a:srgbClr val="FF0000"/>
                </a:solidFill>
              </a:rPr>
              <a:t>. n.8 del 6 marzo 2013 prefigura</a:t>
            </a:r>
            <a:r>
              <a:rPr lang="it-IT" sz="3800" b="1" dirty="0" smtClean="0">
                <a:solidFill>
                  <a:srgbClr val="FF0000"/>
                </a:solidFill>
              </a:rPr>
              <a:t>:</a:t>
            </a:r>
          </a:p>
          <a:p>
            <a:pPr algn="ctr"/>
            <a:r>
              <a:rPr lang="it-IT" sz="3000" dirty="0" smtClean="0"/>
              <a:t>L’attivazione </a:t>
            </a:r>
            <a:r>
              <a:rPr lang="it-IT" sz="3000" dirty="0"/>
              <a:t>del Gruppo di lavoro e di studio </a:t>
            </a:r>
            <a:r>
              <a:rPr lang="it-IT" sz="3000" dirty="0" smtClean="0"/>
              <a:t>d’Istituto </a:t>
            </a:r>
            <a:r>
              <a:rPr lang="it-IT" sz="3000" dirty="0"/>
              <a:t>che assume la denominazione di Gruppo di Lavoro per l’Inclusione (GLI), con il preciso compito di elaborare una proposta di </a:t>
            </a:r>
            <a:r>
              <a:rPr lang="it-IT" sz="3000" dirty="0" smtClean="0"/>
              <a:t>Piano </a:t>
            </a:r>
            <a:r>
              <a:rPr lang="it-IT" sz="3000" dirty="0"/>
              <a:t>Annuale per l’Inclusione (PAI) riferito a tutti gli alunni con </a:t>
            </a:r>
            <a:r>
              <a:rPr lang="it-IT" sz="3000" dirty="0" smtClean="0"/>
              <a:t>BES. </a:t>
            </a:r>
            <a:endParaRPr lang="it-IT" sz="3000" dirty="0"/>
          </a:p>
        </p:txBody>
      </p:sp>
    </p:spTree>
    <p:extLst>
      <p:ext uri="{BB962C8B-B14F-4D97-AF65-F5344CB8AC3E}">
        <p14:creationId xmlns:p14="http://schemas.microsoft.com/office/powerpoint/2010/main" xmlns="" val="153340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49809"/>
          </a:xfrm>
        </p:spPr>
        <p:txBody>
          <a:bodyPr/>
          <a:lstStyle/>
          <a:p>
            <a:r>
              <a:rPr lang="it-IT" sz="2400" b="1" dirty="0">
                <a:solidFill>
                  <a:srgbClr val="000090"/>
                </a:solidFill>
              </a:rPr>
              <a:t>BISOGNI EDUCATIVI SPECIALI: </a:t>
            </a:r>
            <a:r>
              <a:rPr lang="it-IT" sz="4800" b="1" dirty="0">
                <a:solidFill>
                  <a:srgbClr val="000090"/>
                </a:solidFill>
              </a:rPr>
              <a:t/>
            </a:r>
            <a:br>
              <a:rPr lang="it-IT" sz="48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a:xfrm>
            <a:off x="549275" y="1719384"/>
            <a:ext cx="8042276" cy="3712308"/>
          </a:xfrm>
        </p:spPr>
        <p:txBody>
          <a:bodyPr>
            <a:noAutofit/>
          </a:bodyPr>
          <a:lstStyle/>
          <a:p>
            <a:pPr algn="ctr"/>
            <a:r>
              <a:rPr lang="it-IT" sz="2800" dirty="0"/>
              <a:t>Il compito doveroso dei Consigli di classe è indicare in quali altri casi sia opportuna e necessaria l'adozione di una personalizzazione della didattica ed eventualmente di misure compensative </a:t>
            </a:r>
            <a:r>
              <a:rPr lang="it-IT" sz="2800" dirty="0" smtClean="0"/>
              <a:t>o </a:t>
            </a:r>
            <a:r>
              <a:rPr lang="it-IT" sz="2800" dirty="0"/>
              <a:t>dispensative, nella prospettiva di una presa in carico globale ed inclusiva di tutti gli alunni</a:t>
            </a:r>
            <a:r>
              <a:rPr lang="it-IT" sz="2800" dirty="0" smtClean="0"/>
              <a:t>.</a:t>
            </a:r>
          </a:p>
        </p:txBody>
      </p:sp>
    </p:spTree>
    <p:extLst>
      <p:ext uri="{BB962C8B-B14F-4D97-AF65-F5344CB8AC3E}">
        <p14:creationId xmlns:p14="http://schemas.microsoft.com/office/powerpoint/2010/main" xmlns="" val="4068689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27962"/>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a:xfrm>
            <a:off x="549275" y="1600201"/>
            <a:ext cx="8042276" cy="3772876"/>
          </a:xfrm>
        </p:spPr>
        <p:txBody>
          <a:bodyPr>
            <a:noAutofit/>
          </a:bodyPr>
          <a:lstStyle/>
          <a:p>
            <a:r>
              <a:rPr lang="it-IT" sz="2800" dirty="0"/>
              <a:t>Strumento privilegiato è il percorso individualizzato e personalizzato, redatto in un Piano Didattico Personalizzato (PDP), che ha lo scopo di definire, monitorare e documentare, secondo un’elaborazione collegiale, corresponsabile e partecipata, le strategie di intervento più idonee e i criteri di valutazione degli apprendimenti.</a:t>
            </a:r>
            <a:endParaRPr lang="en-US" sz="2800" dirty="0"/>
          </a:p>
          <a:p>
            <a:endParaRPr lang="en-US" sz="2800" dirty="0"/>
          </a:p>
        </p:txBody>
      </p:sp>
    </p:spTree>
    <p:extLst>
      <p:ext uri="{BB962C8B-B14F-4D97-AF65-F5344CB8AC3E}">
        <p14:creationId xmlns:p14="http://schemas.microsoft.com/office/powerpoint/2010/main" xmlns="" val="3607548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10861"/>
          </a:xfrm>
        </p:spPr>
        <p:txBody>
          <a:bodyPr/>
          <a:lstStyle/>
          <a:p>
            <a:r>
              <a:rPr lang="it-IT" sz="2400" b="1" dirty="0" smtClean="0">
                <a:solidFill>
                  <a:srgbClr val="000090"/>
                </a:solidFill>
              </a:rPr>
              <a:t>BISOGNI </a:t>
            </a:r>
            <a:r>
              <a:rPr lang="it-IT" sz="2400" b="1" dirty="0">
                <a:solidFill>
                  <a:srgbClr val="000090"/>
                </a:solidFill>
              </a:rPr>
              <a:t>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858054"/>
            <a:ext cx="8042276" cy="5714643"/>
          </a:xfrm>
        </p:spPr>
        <p:txBody>
          <a:bodyPr>
            <a:normAutofit lnSpcReduction="10000"/>
          </a:bodyPr>
          <a:lstStyle/>
          <a:p>
            <a:pPr marL="0" indent="0" algn="ctr">
              <a:buNone/>
            </a:pPr>
            <a:r>
              <a:rPr lang="it-IT" sz="2800" b="1" dirty="0">
                <a:solidFill>
                  <a:srgbClr val="FF0000"/>
                </a:solidFill>
              </a:rPr>
              <a:t>Aree di origine dei BES </a:t>
            </a:r>
            <a:endParaRPr lang="it-IT" sz="2800" b="1" dirty="0" smtClean="0">
              <a:solidFill>
                <a:srgbClr val="FF0000"/>
              </a:solidFill>
            </a:endParaRPr>
          </a:p>
          <a:p>
            <a:pPr marL="0" indent="0" algn="ctr">
              <a:buNone/>
            </a:pPr>
            <a:r>
              <a:rPr lang="it-IT" sz="2800" b="1" dirty="0" smtClean="0">
                <a:solidFill>
                  <a:srgbClr val="FF0000"/>
                </a:solidFill>
              </a:rPr>
              <a:t>(</a:t>
            </a:r>
            <a:r>
              <a:rPr lang="it-IT" sz="2800" b="1" dirty="0">
                <a:solidFill>
                  <a:srgbClr val="FF0000"/>
                </a:solidFill>
              </a:rPr>
              <a:t>studi di Dario </a:t>
            </a:r>
            <a:r>
              <a:rPr lang="it-IT" sz="2800" b="1" dirty="0" err="1">
                <a:solidFill>
                  <a:srgbClr val="FF0000"/>
                </a:solidFill>
              </a:rPr>
              <a:t>Ianes</a:t>
            </a:r>
            <a:r>
              <a:rPr lang="it-IT" sz="2800" b="1" dirty="0">
                <a:solidFill>
                  <a:srgbClr val="FF0000"/>
                </a:solidFill>
              </a:rPr>
              <a:t> 2005) </a:t>
            </a:r>
            <a:endParaRPr lang="it-IT" sz="2800" b="1" dirty="0" smtClean="0">
              <a:solidFill>
                <a:srgbClr val="FF0000"/>
              </a:solidFill>
            </a:endParaRPr>
          </a:p>
          <a:p>
            <a:pPr marL="0" indent="0" algn="just">
              <a:buNone/>
            </a:pPr>
            <a:r>
              <a:rPr lang="it-IT" b="1" dirty="0" smtClean="0"/>
              <a:t>Area </a:t>
            </a:r>
            <a:r>
              <a:rPr lang="it-IT" b="1" dirty="0"/>
              <a:t>Funzionale Corporea Cognitiva </a:t>
            </a:r>
            <a:endParaRPr lang="it-IT" dirty="0" smtClean="0"/>
          </a:p>
          <a:p>
            <a:pPr marL="0" indent="0" algn="just">
              <a:lnSpc>
                <a:spcPct val="120000"/>
              </a:lnSpc>
              <a:spcBef>
                <a:spcPts val="0"/>
              </a:spcBef>
            </a:pPr>
            <a:r>
              <a:rPr lang="it-IT" dirty="0" smtClean="0"/>
              <a:t>Ospedalizzazioni</a:t>
            </a:r>
            <a:r>
              <a:rPr lang="it-IT" dirty="0"/>
              <a:t>, malattie acute o croniche, lesioni, anomalie cromosomiche o del </a:t>
            </a:r>
            <a:r>
              <a:rPr lang="it-IT" dirty="0" smtClean="0"/>
              <a:t>corpo.</a:t>
            </a:r>
          </a:p>
          <a:p>
            <a:pPr marL="0" indent="0" algn="just">
              <a:lnSpc>
                <a:spcPct val="120000"/>
              </a:lnSpc>
              <a:spcBef>
                <a:spcPts val="0"/>
              </a:spcBef>
            </a:pPr>
            <a:r>
              <a:rPr lang="it-IT" dirty="0" smtClean="0"/>
              <a:t>Difficoltà </a:t>
            </a:r>
            <a:r>
              <a:rPr lang="it-IT" dirty="0"/>
              <a:t>motorie o sensoriali, </a:t>
            </a:r>
            <a:r>
              <a:rPr lang="it-IT" dirty="0" smtClean="0"/>
              <a:t>difficoltà </a:t>
            </a:r>
            <a:r>
              <a:rPr lang="it-IT" dirty="0"/>
              <a:t>di attenzione e di memorizzazione </a:t>
            </a:r>
            <a:endParaRPr lang="it-IT" dirty="0" smtClean="0"/>
          </a:p>
          <a:p>
            <a:pPr marL="0" indent="0" algn="just">
              <a:lnSpc>
                <a:spcPct val="120000"/>
              </a:lnSpc>
              <a:spcBef>
                <a:spcPts val="0"/>
              </a:spcBef>
            </a:pPr>
            <a:r>
              <a:rPr lang="it-IT" dirty="0" smtClean="0"/>
              <a:t>Mancanza </a:t>
            </a:r>
            <a:r>
              <a:rPr lang="it-IT" dirty="0"/>
              <a:t>di autonomia personale e sociale, </a:t>
            </a:r>
            <a:r>
              <a:rPr lang="it-IT" dirty="0" smtClean="0"/>
              <a:t>difficoltà </a:t>
            </a:r>
            <a:r>
              <a:rPr lang="it-IT" dirty="0"/>
              <a:t>di gestione del tempo e di </a:t>
            </a:r>
            <a:r>
              <a:rPr lang="it-IT" dirty="0" smtClean="0"/>
              <a:t>pianificazione </a:t>
            </a:r>
            <a:r>
              <a:rPr lang="it-IT" dirty="0"/>
              <a:t>delle azioni, </a:t>
            </a:r>
            <a:r>
              <a:rPr lang="it-IT" dirty="0" smtClean="0"/>
              <a:t>difficoltà </a:t>
            </a:r>
            <a:r>
              <a:rPr lang="it-IT" dirty="0"/>
              <a:t>di applicazione delle conoscenze, </a:t>
            </a:r>
            <a:r>
              <a:rPr lang="it-IT" dirty="0" smtClean="0"/>
              <a:t>difficoltà linguistiche.</a:t>
            </a:r>
          </a:p>
          <a:p>
            <a:pPr marL="0" indent="0">
              <a:lnSpc>
                <a:spcPct val="120000"/>
              </a:lnSpc>
              <a:spcBef>
                <a:spcPts val="0"/>
              </a:spcBef>
              <a:buNone/>
            </a:pPr>
            <a:r>
              <a:rPr lang="it-IT" dirty="0" smtClean="0"/>
              <a:t> </a:t>
            </a:r>
            <a:endParaRPr lang="it-IT" dirty="0"/>
          </a:p>
          <a:p>
            <a:pPr marL="0" indent="0">
              <a:lnSpc>
                <a:spcPct val="120000"/>
              </a:lnSpc>
              <a:spcBef>
                <a:spcPts val="0"/>
              </a:spcBef>
              <a:buNone/>
            </a:pPr>
            <a:endParaRPr lang="en-US" dirty="0"/>
          </a:p>
        </p:txBody>
      </p:sp>
    </p:spTree>
    <p:extLst>
      <p:ext uri="{BB962C8B-B14F-4D97-AF65-F5344CB8AC3E}">
        <p14:creationId xmlns:p14="http://schemas.microsoft.com/office/powerpoint/2010/main" xmlns="" val="865558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27114"/>
            <a:ext cx="8042276" cy="810732"/>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p:txBody>
          <a:bodyPr>
            <a:normAutofit fontScale="92500" lnSpcReduction="10000"/>
          </a:bodyPr>
          <a:lstStyle/>
          <a:p>
            <a:pPr marL="0" indent="0">
              <a:lnSpc>
                <a:spcPct val="120000"/>
              </a:lnSpc>
              <a:spcBef>
                <a:spcPts val="0"/>
              </a:spcBef>
              <a:buNone/>
            </a:pPr>
            <a:r>
              <a:rPr lang="it-IT" b="1" dirty="0"/>
              <a:t>Area relazionale </a:t>
            </a:r>
            <a:endParaRPr lang="it-IT" dirty="0"/>
          </a:p>
          <a:p>
            <a:pPr marL="0" indent="0" algn="just">
              <a:lnSpc>
                <a:spcPct val="120000"/>
              </a:lnSpc>
              <a:spcBef>
                <a:spcPts val="0"/>
              </a:spcBef>
            </a:pPr>
            <a:r>
              <a:rPr lang="it-IT" dirty="0"/>
              <a:t>Difficoltà di autocontrollo, problemi comportamentali ed emozionali, scarsa autostima, motivazione e curiosità, difficoltà nelle relazioni con i compagni, </a:t>
            </a:r>
            <a:r>
              <a:rPr lang="it-IT" dirty="0" smtClean="0"/>
              <a:t>con gli </a:t>
            </a:r>
            <a:r>
              <a:rPr lang="it-IT" dirty="0"/>
              <a:t>insegnanti e gli adulti. </a:t>
            </a:r>
          </a:p>
          <a:p>
            <a:pPr marL="0" indent="0" algn="just">
              <a:lnSpc>
                <a:spcPct val="120000"/>
              </a:lnSpc>
              <a:spcBef>
                <a:spcPts val="0"/>
              </a:spcBef>
              <a:buNone/>
            </a:pPr>
            <a:r>
              <a:rPr lang="it-IT" b="1" dirty="0"/>
              <a:t>Area ambientale </a:t>
            </a:r>
            <a:endParaRPr lang="it-IT" dirty="0"/>
          </a:p>
          <a:p>
            <a:pPr marL="0" indent="0" algn="just">
              <a:lnSpc>
                <a:spcPct val="120000"/>
              </a:lnSpc>
              <a:spcBef>
                <a:spcPts val="0"/>
              </a:spcBef>
            </a:pPr>
            <a:r>
              <a:rPr lang="it-IT" dirty="0"/>
              <a:t>Famiglia problematica, pregiudizi ed ostilità culturali, ambienti deprivati/devianti, difficoltà socio economiche, difficoltà di comunicazione o collaborazione tra le agenzie (scuola, servizi, enti...) che intervengono nell’educazione o nella formazione </a:t>
            </a:r>
          </a:p>
          <a:p>
            <a:endParaRPr lang="en-US" dirty="0"/>
          </a:p>
        </p:txBody>
      </p:sp>
    </p:spTree>
    <p:extLst>
      <p:ext uri="{BB962C8B-B14F-4D97-AF65-F5344CB8AC3E}">
        <p14:creationId xmlns:p14="http://schemas.microsoft.com/office/powerpoint/2010/main" xmlns="" val="3056945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93700"/>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201276"/>
            <a:ext cx="8042276" cy="4742325"/>
          </a:xfrm>
        </p:spPr>
        <p:txBody>
          <a:bodyPr/>
          <a:lstStyle/>
          <a:p>
            <a:pPr marL="0" indent="0" algn="ctr">
              <a:buNone/>
            </a:pPr>
            <a:r>
              <a:rPr lang="it-IT" b="1" dirty="0">
                <a:solidFill>
                  <a:srgbClr val="FF0000"/>
                </a:solidFill>
              </a:rPr>
              <a:t>L’area dei BES comprende ... </a:t>
            </a:r>
            <a:endParaRPr lang="it-IT" b="1" dirty="0" smtClean="0">
              <a:solidFill>
                <a:srgbClr val="FF0000"/>
              </a:solidFill>
            </a:endParaRPr>
          </a:p>
          <a:p>
            <a:pPr marL="0" indent="0" algn="ctr">
              <a:buNone/>
            </a:pPr>
            <a:r>
              <a:rPr lang="it-IT" dirty="0" smtClean="0">
                <a:solidFill>
                  <a:srgbClr val="FF0000"/>
                </a:solidFill>
              </a:rPr>
              <a:t>4 macro-categorie</a:t>
            </a:r>
            <a:endParaRPr lang="it-IT" dirty="0">
              <a:solidFill>
                <a:srgbClr val="FF0000"/>
              </a:solidFill>
            </a:endParaRPr>
          </a:p>
          <a:p>
            <a:pPr algn="ctr"/>
            <a:r>
              <a:rPr lang="it-IT" dirty="0"/>
              <a:t>  Lo svantaggio sociale e culturale </a:t>
            </a:r>
          </a:p>
          <a:p>
            <a:pPr algn="ctr"/>
            <a:r>
              <a:rPr lang="it-IT" dirty="0"/>
              <a:t>  I disturbi </a:t>
            </a:r>
            <a:r>
              <a:rPr lang="it-IT" dirty="0" smtClean="0"/>
              <a:t>specifici </a:t>
            </a:r>
            <a:r>
              <a:rPr lang="it-IT" dirty="0"/>
              <a:t>di apprendimento </a:t>
            </a:r>
          </a:p>
          <a:p>
            <a:pPr algn="ctr"/>
            <a:r>
              <a:rPr lang="it-IT" dirty="0"/>
              <a:t>  I disturbi evolutivi </a:t>
            </a:r>
            <a:r>
              <a:rPr lang="it-IT" dirty="0" smtClean="0"/>
              <a:t>specifici </a:t>
            </a:r>
            <a:endParaRPr lang="it-IT" dirty="0"/>
          </a:p>
          <a:p>
            <a:pPr algn="ctr"/>
            <a:r>
              <a:rPr lang="it-IT" dirty="0"/>
              <a:t>  Le </a:t>
            </a:r>
            <a:r>
              <a:rPr lang="it-IT" dirty="0" smtClean="0"/>
              <a:t>difficoltà </a:t>
            </a:r>
            <a:r>
              <a:rPr lang="it-IT" dirty="0"/>
              <a:t>derivante dalla non conoscenza della cultura e della lingua italiana </a:t>
            </a:r>
          </a:p>
          <a:p>
            <a:pPr marL="0" indent="0">
              <a:buNone/>
            </a:pPr>
            <a:endParaRPr lang="en-US" dirty="0"/>
          </a:p>
        </p:txBody>
      </p:sp>
    </p:spTree>
    <p:extLst>
      <p:ext uri="{BB962C8B-B14F-4D97-AF65-F5344CB8AC3E}">
        <p14:creationId xmlns:p14="http://schemas.microsoft.com/office/powerpoint/2010/main" xmlns="" val="1349554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96667"/>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943860"/>
            <a:ext cx="8042276" cy="5663159"/>
          </a:xfrm>
        </p:spPr>
        <p:txBody>
          <a:bodyPr>
            <a:normAutofit fontScale="92500"/>
          </a:bodyPr>
          <a:lstStyle/>
          <a:p>
            <a:pPr marL="0" indent="0" algn="ctr">
              <a:buNone/>
            </a:pPr>
            <a:r>
              <a:rPr lang="en-US" b="1" dirty="0" smtClean="0">
                <a:solidFill>
                  <a:srgbClr val="FF0000"/>
                </a:solidFill>
              </a:rPr>
              <a:t>T</a:t>
            </a:r>
            <a:r>
              <a:rPr lang="it-IT" b="1" dirty="0" err="1" smtClean="0">
                <a:solidFill>
                  <a:srgbClr val="FF0000"/>
                </a:solidFill>
              </a:rPr>
              <a:t>ipologie</a:t>
            </a:r>
            <a:r>
              <a:rPr lang="it-IT" b="1" dirty="0" smtClean="0">
                <a:solidFill>
                  <a:srgbClr val="FF0000"/>
                </a:solidFill>
              </a:rPr>
              <a:t> di Special </a:t>
            </a:r>
            <a:r>
              <a:rPr lang="it-IT" b="1" dirty="0">
                <a:solidFill>
                  <a:srgbClr val="FF0000"/>
                </a:solidFill>
              </a:rPr>
              <a:t>E</a:t>
            </a:r>
            <a:r>
              <a:rPr lang="it-IT" b="1" dirty="0" smtClean="0">
                <a:solidFill>
                  <a:srgbClr val="FF0000"/>
                </a:solidFill>
              </a:rPr>
              <a:t>ducational </a:t>
            </a:r>
            <a:r>
              <a:rPr lang="it-IT" b="1" dirty="0" err="1">
                <a:solidFill>
                  <a:srgbClr val="FF0000"/>
                </a:solidFill>
              </a:rPr>
              <a:t>N</a:t>
            </a:r>
            <a:r>
              <a:rPr lang="it-IT" b="1" dirty="0" err="1" smtClean="0">
                <a:solidFill>
                  <a:srgbClr val="FF0000"/>
                </a:solidFill>
              </a:rPr>
              <a:t>eeds</a:t>
            </a:r>
            <a:endParaRPr lang="it-IT" b="1" dirty="0" smtClean="0">
              <a:solidFill>
                <a:srgbClr val="FF0000"/>
              </a:solidFill>
            </a:endParaRPr>
          </a:p>
          <a:p>
            <a:pPr marL="0" indent="0">
              <a:buNone/>
            </a:pPr>
            <a:r>
              <a:rPr lang="it-IT" b="1" dirty="0" smtClean="0">
                <a:solidFill>
                  <a:srgbClr val="0000FF"/>
                </a:solidFill>
              </a:rPr>
              <a:t>Alunni </a:t>
            </a:r>
            <a:r>
              <a:rPr lang="it-IT" b="1" dirty="0">
                <a:solidFill>
                  <a:srgbClr val="0000FF"/>
                </a:solidFill>
              </a:rPr>
              <a:t>diversamente abili (DVA)</a:t>
            </a:r>
          </a:p>
          <a:p>
            <a:pPr marL="0" indent="0" algn="just">
              <a:buNone/>
            </a:pPr>
            <a:r>
              <a:rPr lang="it-IT" dirty="0"/>
              <a:t>Gli alunni con disabilità previste dalla legge 104/1992 sono provvisti di documentazione medica che devono presentare all’atto di iscrizione alla scuola. </a:t>
            </a:r>
            <a:r>
              <a:rPr lang="it-IT" dirty="0" smtClean="0"/>
              <a:t>Le </a:t>
            </a:r>
            <a:r>
              <a:rPr lang="it-IT" dirty="0"/>
              <a:t>tipologie della disabilità possono essere di varia natura (uditive, visive, intellettive, motorie o  altro) e la scuola è chiamata a ridurre i disagi formativi ed emozionali che ne derivano</a:t>
            </a:r>
            <a:r>
              <a:rPr lang="it-IT" dirty="0" smtClean="0"/>
              <a:t>.</a:t>
            </a:r>
          </a:p>
          <a:p>
            <a:pPr marL="0" indent="0" algn="just">
              <a:buNone/>
            </a:pPr>
            <a:r>
              <a:rPr lang="it-IT" dirty="0" smtClean="0"/>
              <a:t>Attraverso </a:t>
            </a:r>
            <a:r>
              <a:rPr lang="it-IT" i="1" dirty="0"/>
              <a:t>il </a:t>
            </a:r>
            <a:r>
              <a:rPr lang="it-IT" i="1" u="sng" dirty="0"/>
              <a:t>Piano Educativo </a:t>
            </a:r>
            <a:r>
              <a:rPr lang="it-IT" i="1" u="sng" dirty="0" smtClean="0"/>
              <a:t>Individualizzato (PEI)</a:t>
            </a:r>
            <a:r>
              <a:rPr lang="it-IT" u="sng" dirty="0" smtClean="0"/>
              <a:t> </a:t>
            </a:r>
            <a:r>
              <a:rPr lang="it-IT" dirty="0"/>
              <a:t>e il supporto della rete territoriale, le istituzioni scolastiche garantiscono infatti il diritto all’istruzione, adottano le misure necessarie per favorire il successo formativo degli alunni diversamente abili, agevolando nel contempo la piena integrazione sociale e culturale.</a:t>
            </a:r>
            <a:endParaRPr lang="en-US" dirty="0"/>
          </a:p>
        </p:txBody>
      </p:sp>
    </p:spTree>
    <p:extLst>
      <p:ext uri="{BB962C8B-B14F-4D97-AF65-F5344CB8AC3E}">
        <p14:creationId xmlns:p14="http://schemas.microsoft.com/office/powerpoint/2010/main" xmlns="" val="3194198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76539"/>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pic>
        <p:nvPicPr>
          <p:cNvPr id="4" name="Content Placeholder 3" descr="alunni-disabili-bes.gif"/>
          <p:cNvPicPr>
            <a:picLocks noGrp="1" noChangeAspect="1"/>
          </p:cNvPicPr>
          <p:nvPr>
            <p:ph idx="1"/>
          </p:nvPr>
        </p:nvPicPr>
        <p:blipFill rotWithShape="1">
          <a:blip r:embed="rId2" cstate="print">
            <a:extLst>
              <a:ext uri="{28A0092B-C50C-407E-A947-70E740481C1C}">
                <a14:useLocalDpi xmlns:a14="http://schemas.microsoft.com/office/drawing/2010/main" xmlns="" val="0"/>
              </a:ext>
            </a:extLst>
          </a:blip>
          <a:srcRect l="-3391" t="-16371" r="401" b="-38463"/>
          <a:stretch/>
        </p:blipFill>
        <p:spPr>
          <a:xfrm>
            <a:off x="120146" y="1016000"/>
            <a:ext cx="8839343" cy="5392615"/>
          </a:xfrm>
        </p:spPr>
      </p:pic>
    </p:spTree>
    <p:extLst>
      <p:ext uri="{BB962C8B-B14F-4D97-AF65-F5344CB8AC3E}">
        <p14:creationId xmlns:p14="http://schemas.microsoft.com/office/powerpoint/2010/main" xmlns="" val="3788861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10861"/>
          </a:xfrm>
        </p:spPr>
        <p:txBody>
          <a:bodyPr/>
          <a:lstStyle/>
          <a:p>
            <a:pPr marL="0" indent="0"/>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012504"/>
            <a:ext cx="8042276" cy="4931097"/>
          </a:xfrm>
        </p:spPr>
        <p:txBody>
          <a:bodyPr/>
          <a:lstStyle/>
          <a:p>
            <a:pPr marL="0" indent="0" algn="ctr">
              <a:buNone/>
            </a:pPr>
            <a:endParaRPr lang="it-IT" dirty="0" smtClean="0"/>
          </a:p>
          <a:p>
            <a:pPr marL="0" indent="0" algn="ctr">
              <a:buNone/>
            </a:pPr>
            <a:r>
              <a:rPr lang="en-US" sz="3200" b="1" dirty="0" smtClean="0">
                <a:solidFill>
                  <a:srgbClr val="FF0000"/>
                </a:solidFill>
              </a:rPr>
              <a:t>C</a:t>
            </a:r>
            <a:r>
              <a:rPr lang="it-IT" sz="3200" b="1" dirty="0" smtClean="0">
                <a:solidFill>
                  <a:srgbClr val="FF0000"/>
                </a:solidFill>
              </a:rPr>
              <a:t>he cos’è il bisogno educativo speciale?</a:t>
            </a:r>
            <a:endParaRPr lang="it-IT" sz="3200" b="1" dirty="0">
              <a:solidFill>
                <a:srgbClr val="FF0000"/>
              </a:solidFill>
            </a:endParaRPr>
          </a:p>
          <a:p>
            <a:pPr marL="0" indent="0" algn="ctr">
              <a:buNone/>
            </a:pPr>
            <a:r>
              <a:rPr lang="it-IT" dirty="0" smtClean="0"/>
              <a:t>«</a:t>
            </a:r>
            <a:r>
              <a:rPr lang="it-IT" b="1" dirty="0"/>
              <a:t>il Bisogno Educativo Speciale è qualsiasi </a:t>
            </a:r>
            <a:r>
              <a:rPr lang="it-IT" b="1" dirty="0" smtClean="0"/>
              <a:t>difficoltà </a:t>
            </a:r>
            <a:r>
              <a:rPr lang="it-IT" b="1" dirty="0"/>
              <a:t>evolutiva di funzionamento, permanente o transitoria, in ambito educativo e/o </a:t>
            </a:r>
            <a:r>
              <a:rPr lang="it-IT" b="1" dirty="0" err="1"/>
              <a:t>apprenditivo</a:t>
            </a:r>
            <a:r>
              <a:rPr lang="it-IT" dirty="0"/>
              <a:t>, dovuta all’interazione dei vari fattori di salute e che necessita di educazione speciale individualizzata». </a:t>
            </a:r>
          </a:p>
          <a:p>
            <a:pPr marL="0" indent="0" algn="ctr">
              <a:buNone/>
            </a:pPr>
            <a:endParaRPr lang="en-US" dirty="0"/>
          </a:p>
        </p:txBody>
      </p:sp>
    </p:spTree>
    <p:extLst>
      <p:ext uri="{BB962C8B-B14F-4D97-AF65-F5344CB8AC3E}">
        <p14:creationId xmlns:p14="http://schemas.microsoft.com/office/powerpoint/2010/main" xmlns="" val="588866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59378"/>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600201"/>
            <a:ext cx="8042276" cy="4697918"/>
          </a:xfrm>
        </p:spPr>
        <p:txBody>
          <a:bodyPr>
            <a:normAutofit fontScale="92500"/>
          </a:bodyPr>
          <a:lstStyle/>
          <a:p>
            <a:pPr marL="0" indent="0" algn="ctr">
              <a:buNone/>
            </a:pPr>
            <a:r>
              <a:rPr lang="it-IT" b="1" dirty="0">
                <a:solidFill>
                  <a:srgbClr val="0000FF"/>
                </a:solidFill>
              </a:rPr>
              <a:t>Alunni con Disturbi Specifici di Apprendimento (DSA)</a:t>
            </a:r>
          </a:p>
          <a:p>
            <a:pPr marL="0" indent="0" algn="just">
              <a:buNone/>
            </a:pPr>
            <a:r>
              <a:rPr lang="it-IT" dirty="0"/>
              <a:t>I DSA (dislessia, disortografia, disgrafia, </a:t>
            </a:r>
            <a:r>
              <a:rPr lang="it-IT" dirty="0" err="1"/>
              <a:t>discalculia</a:t>
            </a:r>
            <a:r>
              <a:rPr lang="it-IT" dirty="0"/>
              <a:t>) sono fragilità di natura neurobiologica che devono essere diagnosticati da uno specialista. </a:t>
            </a:r>
            <a:endParaRPr lang="it-IT" dirty="0" smtClean="0"/>
          </a:p>
          <a:p>
            <a:pPr marL="0" indent="0" algn="just">
              <a:buNone/>
            </a:pPr>
            <a:r>
              <a:rPr lang="it-IT" dirty="0" smtClean="0"/>
              <a:t>Per </a:t>
            </a:r>
            <a:r>
              <a:rPr lang="it-IT" dirty="0"/>
              <a:t>ridurre i disagi formativi ed emozionali derivanti da tali disturbi, la scuola redige all’inizio dell’anno scolastico il Piano Didattico Personalizzato in cui sono specificati gli strumenti compensativi, le misure dispensative e le forme di verifica e di valutazione che possono aiutare l’alunno nel processo di apprendimento garantendo lo sviluppo delle sue potenzialità, il successo formativo e la piena integrazione sociale e culturale.</a:t>
            </a:r>
            <a:endParaRPr lang="en-US" dirty="0"/>
          </a:p>
        </p:txBody>
      </p:sp>
    </p:spTree>
    <p:extLst>
      <p:ext uri="{BB962C8B-B14F-4D97-AF65-F5344CB8AC3E}">
        <p14:creationId xmlns:p14="http://schemas.microsoft.com/office/powerpoint/2010/main" xmlns="" val="3368853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42217"/>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pic>
        <p:nvPicPr>
          <p:cNvPr id="4" name="Content Placeholder 3" descr="alunni-con-dsa.gif"/>
          <p:cNvPicPr>
            <a:picLocks noGrp="1" noChangeAspect="1"/>
          </p:cNvPicPr>
          <p:nvPr>
            <p:ph idx="1"/>
          </p:nvPr>
        </p:nvPicPr>
        <p:blipFill>
          <a:blip r:embed="rId2" cstate="print">
            <a:extLst>
              <a:ext uri="{28A0092B-C50C-407E-A947-70E740481C1C}">
                <a14:useLocalDpi xmlns:a14="http://schemas.microsoft.com/office/drawing/2010/main" xmlns="" val="0"/>
              </a:ext>
            </a:extLst>
          </a:blip>
          <a:srcRect t="-46747" b="-46747"/>
          <a:stretch>
            <a:fillRect/>
          </a:stretch>
        </p:blipFill>
        <p:spPr>
          <a:xfrm>
            <a:off x="120145" y="943859"/>
            <a:ext cx="8873671" cy="5508709"/>
          </a:xfrm>
        </p:spPr>
      </p:pic>
    </p:spTree>
    <p:extLst>
      <p:ext uri="{BB962C8B-B14F-4D97-AF65-F5344CB8AC3E}">
        <p14:creationId xmlns:p14="http://schemas.microsoft.com/office/powerpoint/2010/main" xmlns="" val="1893719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45183"/>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909538"/>
            <a:ext cx="8042276" cy="5645998"/>
          </a:xfrm>
        </p:spPr>
        <p:txBody>
          <a:bodyPr>
            <a:normAutofit fontScale="92500"/>
          </a:bodyPr>
          <a:lstStyle/>
          <a:p>
            <a:pPr marL="0" indent="0" algn="ctr">
              <a:buNone/>
            </a:pPr>
            <a:r>
              <a:rPr lang="it-IT" b="1" dirty="0">
                <a:solidFill>
                  <a:srgbClr val="0000FF"/>
                </a:solidFill>
              </a:rPr>
              <a:t>Alunni con svantaggio socio-economico, linguistico e culturale</a:t>
            </a:r>
          </a:p>
          <a:p>
            <a:pPr marL="0" indent="0" algn="just">
              <a:buNone/>
            </a:pPr>
            <a:r>
              <a:rPr lang="it-IT" dirty="0"/>
              <a:t>L’alunno coinvolto in una situazione di svantaggio socio-economico, linguistico e culturale vive un’esperienza personale di fragilità emotiva e psicologica che condiziona le sue relazioni con l’ambiente, i contesti e le persone e che può manifestarsi in un disagio scolastico. </a:t>
            </a:r>
            <a:endParaRPr lang="it-IT" dirty="0" smtClean="0"/>
          </a:p>
          <a:p>
            <a:pPr marL="0" indent="0" algn="just">
              <a:buNone/>
            </a:pPr>
            <a:r>
              <a:rPr lang="it-IT" dirty="0" smtClean="0"/>
              <a:t>Per </a:t>
            </a:r>
            <a:r>
              <a:rPr lang="it-IT" dirty="0"/>
              <a:t>questo tipo di bisogno non esiste una certificazione medica e la scuola è chiamata all’individuazione dello svantaggio attraverso un’osservazione strutturata e la collaborazione con i servizi territoriali competenti e la famiglia. Attraverso un intervento didattico personalizzato, anche per un breve periodo, si potranno quindi prevedere delle misure per ridurre il disagio scolastico e favorire la piena inclusione e il successo formativo.</a:t>
            </a:r>
          </a:p>
          <a:p>
            <a:pPr marL="0" indent="0">
              <a:buNone/>
            </a:pPr>
            <a:endParaRPr lang="en-US" dirty="0"/>
          </a:p>
        </p:txBody>
      </p:sp>
    </p:spTree>
    <p:extLst>
      <p:ext uri="{BB962C8B-B14F-4D97-AF65-F5344CB8AC3E}">
        <p14:creationId xmlns:p14="http://schemas.microsoft.com/office/powerpoint/2010/main" xmlns="" val="5659902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45183"/>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lstStyle/>
          <a:p>
            <a:pPr marL="0" indent="0" algn="ctr">
              <a:buNone/>
            </a:pPr>
            <a:r>
              <a:rPr lang="it-IT" b="1" dirty="0">
                <a:solidFill>
                  <a:srgbClr val="0000FF"/>
                </a:solidFill>
              </a:rPr>
              <a:t>Disturbi evolutivi </a:t>
            </a:r>
            <a:r>
              <a:rPr lang="it-IT" b="1" dirty="0" smtClean="0">
                <a:solidFill>
                  <a:srgbClr val="0000FF"/>
                </a:solidFill>
              </a:rPr>
              <a:t>specifici</a:t>
            </a:r>
          </a:p>
          <a:p>
            <a:pPr marL="0" indent="0" algn="ctr">
              <a:buNone/>
            </a:pPr>
            <a:r>
              <a:rPr lang="it-IT" dirty="0" smtClean="0"/>
              <a:t> </a:t>
            </a:r>
            <a:r>
              <a:rPr lang="it-IT" dirty="0"/>
              <a:t>Con la direttiva del 27/12/12 e C.M. 8/03/13 vengono presi in considerazione anche i disturbi evolutivi specifici non certificabili ai sensi della L.104 e della L.170. Possono manifestarsi come deficit del linguaggio, deficit delle abilità non verbali, deficit dell’attenzione e iperattività, funzionamento intellettivo limite, deficit della coordinazione motoria.</a:t>
            </a:r>
            <a:endParaRPr lang="en-US" dirty="0"/>
          </a:p>
        </p:txBody>
      </p:sp>
    </p:spTree>
    <p:extLst>
      <p:ext uri="{BB962C8B-B14F-4D97-AF65-F5344CB8AC3E}">
        <p14:creationId xmlns:p14="http://schemas.microsoft.com/office/powerpoint/2010/main" xmlns="" val="807845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28022"/>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961022"/>
            <a:ext cx="8042276" cy="5663158"/>
          </a:xfrm>
        </p:spPr>
        <p:txBody>
          <a:bodyPr>
            <a:normAutofit fontScale="92500"/>
          </a:bodyPr>
          <a:lstStyle/>
          <a:p>
            <a:pPr marL="0" indent="0" algn="ctr">
              <a:buNone/>
            </a:pPr>
            <a:r>
              <a:rPr lang="it-IT" b="1" dirty="0">
                <a:solidFill>
                  <a:srgbClr val="0000FF"/>
                </a:solidFill>
              </a:rPr>
              <a:t>Alunni </a:t>
            </a:r>
            <a:r>
              <a:rPr lang="it-IT" b="1" dirty="0" smtClean="0">
                <a:solidFill>
                  <a:srgbClr val="0000FF"/>
                </a:solidFill>
              </a:rPr>
              <a:t>stranieri</a:t>
            </a:r>
            <a:r>
              <a:rPr lang="it-IT" dirty="0" smtClean="0"/>
              <a:t> </a:t>
            </a:r>
            <a:r>
              <a:rPr lang="it-IT" dirty="0"/>
              <a:t>La scuola deve garantire il diritto all’istruzione e all’inclusione agli alunni non di madrelingua </a:t>
            </a:r>
            <a:r>
              <a:rPr lang="it-IT" dirty="0" smtClean="0"/>
              <a:t>italiana </a:t>
            </a:r>
            <a:r>
              <a:rPr lang="it-IT" dirty="0"/>
              <a:t>contribuendo al loro pieno inserimento nel contesto socio-culturale del territorio e al senso di appartenenza alla comunità scolastica, cittadina e nazionale. </a:t>
            </a:r>
            <a:endParaRPr lang="it-IT" dirty="0" smtClean="0"/>
          </a:p>
          <a:p>
            <a:pPr marL="0" indent="0" algn="ctr">
              <a:buNone/>
            </a:pPr>
            <a:r>
              <a:rPr lang="it-IT" dirty="0" smtClean="0"/>
              <a:t>Si </a:t>
            </a:r>
            <a:r>
              <a:rPr lang="it-IT" dirty="0"/>
              <a:t>tratta di favorire lo scambio promuovendo la ricchezza insita nell’appartenenza a diverse culture ed educando tutti gli alunni ad essere “cittadini del mondo”. </a:t>
            </a:r>
            <a:endParaRPr lang="it-IT" dirty="0" smtClean="0"/>
          </a:p>
          <a:p>
            <a:pPr marL="0" indent="0" algn="ctr">
              <a:buNone/>
            </a:pPr>
            <a:r>
              <a:rPr lang="it-IT" dirty="0" smtClean="0"/>
              <a:t>Oltre </a:t>
            </a:r>
            <a:r>
              <a:rPr lang="it-IT" dirty="0"/>
              <a:t>al Piano di accoglienza, che preveda momenti di condivisione con tutta la classe, le scuole elaborano </a:t>
            </a:r>
            <a:r>
              <a:rPr lang="it-IT" i="1" u="sng" dirty="0"/>
              <a:t>un Piano Didattico Personalizzato</a:t>
            </a:r>
            <a:r>
              <a:rPr lang="it-IT" dirty="0"/>
              <a:t> con eventuali misure specifiche per il successo dell’alunno non madrelingua.</a:t>
            </a:r>
            <a:endParaRPr lang="en-US" dirty="0"/>
          </a:p>
        </p:txBody>
      </p:sp>
    </p:spTree>
    <p:extLst>
      <p:ext uri="{BB962C8B-B14F-4D97-AF65-F5344CB8AC3E}">
        <p14:creationId xmlns:p14="http://schemas.microsoft.com/office/powerpoint/2010/main" xmlns="" val="31323132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93700"/>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pic>
        <p:nvPicPr>
          <p:cNvPr id="4" name="Content Placeholder 3" descr="alunni-stranieri.gif"/>
          <p:cNvPicPr>
            <a:picLocks noGrp="1" noChangeAspect="1"/>
          </p:cNvPicPr>
          <p:nvPr>
            <p:ph idx="1"/>
          </p:nvPr>
        </p:nvPicPr>
        <p:blipFill>
          <a:blip r:embed="rId2" cstate="print">
            <a:extLst>
              <a:ext uri="{28A0092B-C50C-407E-A947-70E740481C1C}">
                <a14:useLocalDpi xmlns:a14="http://schemas.microsoft.com/office/drawing/2010/main" xmlns="" val="0"/>
              </a:ext>
            </a:extLst>
          </a:blip>
          <a:srcRect t="-46747" b="-46747"/>
          <a:stretch>
            <a:fillRect/>
          </a:stretch>
        </p:blipFill>
        <p:spPr>
          <a:xfrm>
            <a:off x="137310" y="961021"/>
            <a:ext cx="8873671" cy="4982580"/>
          </a:xfrm>
        </p:spPr>
      </p:pic>
    </p:spTree>
    <p:extLst>
      <p:ext uri="{BB962C8B-B14F-4D97-AF65-F5344CB8AC3E}">
        <p14:creationId xmlns:p14="http://schemas.microsoft.com/office/powerpoint/2010/main" xmlns="" val="7930044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67002"/>
            <a:ext cx="8042276" cy="133695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lstStyle/>
          <a:p>
            <a:pPr marL="0" indent="0" algn="ctr">
              <a:buNone/>
            </a:pPr>
            <a:r>
              <a:rPr lang="it-IT" b="1" dirty="0">
                <a:solidFill>
                  <a:srgbClr val="FF0000"/>
                </a:solidFill>
              </a:rPr>
              <a:t>PERSONALIZZAZIONE </a:t>
            </a:r>
            <a:endParaRPr lang="it-IT" dirty="0">
              <a:solidFill>
                <a:srgbClr val="FF0000"/>
              </a:solidFill>
            </a:endParaRPr>
          </a:p>
          <a:p>
            <a:pPr marL="0" indent="0" algn="ctr">
              <a:buNone/>
            </a:pPr>
            <a:r>
              <a:rPr lang="it-IT" dirty="0" smtClean="0"/>
              <a:t>La </a:t>
            </a:r>
            <a:r>
              <a:rPr lang="it-IT" dirty="0"/>
              <a:t>D.M. del 27 dicembre 2012 estende </a:t>
            </a:r>
            <a:r>
              <a:rPr lang="it-IT" b="1" dirty="0">
                <a:solidFill>
                  <a:srgbClr val="0000FF"/>
                </a:solidFill>
              </a:rPr>
              <a:t>il diritto </a:t>
            </a:r>
            <a:r>
              <a:rPr lang="it-IT" dirty="0"/>
              <a:t>alla personalizzazione dell’apprendimento a tutti gli studenti in </a:t>
            </a:r>
            <a:r>
              <a:rPr lang="it-IT" dirty="0" smtClean="0"/>
              <a:t>difficoltà</a:t>
            </a:r>
            <a:r>
              <a:rPr lang="it-IT" dirty="0"/>
              <a:t>. </a:t>
            </a:r>
            <a:endParaRPr lang="it-IT" dirty="0" smtClean="0"/>
          </a:p>
          <a:p>
            <a:pPr marL="0" indent="0" algn="ctr">
              <a:buNone/>
            </a:pPr>
            <a:r>
              <a:rPr lang="en-US" dirty="0" smtClean="0"/>
              <a:t>E</a:t>
            </a:r>
            <a:r>
              <a:rPr lang="it-IT" dirty="0" smtClean="0"/>
              <a:t> </a:t>
            </a:r>
            <a:r>
              <a:rPr lang="it-IT" b="1" dirty="0" smtClean="0">
                <a:solidFill>
                  <a:srgbClr val="0000FF"/>
                </a:solidFill>
              </a:rPr>
              <a:t>il</a:t>
            </a:r>
            <a:r>
              <a:rPr lang="it-IT" dirty="0" smtClean="0"/>
              <a:t> </a:t>
            </a:r>
            <a:r>
              <a:rPr lang="it-IT" b="1" dirty="0" smtClean="0">
                <a:solidFill>
                  <a:srgbClr val="0000FF"/>
                </a:solidFill>
              </a:rPr>
              <a:t>dovere </a:t>
            </a:r>
            <a:r>
              <a:rPr lang="it-IT" dirty="0" smtClean="0"/>
              <a:t>del consiglio di classe/team docente di progettare </a:t>
            </a:r>
            <a:r>
              <a:rPr lang="it-IT" dirty="0"/>
              <a:t>una personalizzazione della didattica e l’eventuale adozione di misure compensative o </a:t>
            </a:r>
            <a:r>
              <a:rPr lang="it-IT" dirty="0" smtClean="0"/>
              <a:t>dispensative</a:t>
            </a:r>
            <a:r>
              <a:rPr lang="it-IT" dirty="0"/>
              <a:t> </a:t>
            </a:r>
            <a:r>
              <a:rPr lang="it-IT" dirty="0" smtClean="0"/>
              <a:t>caso per caso.</a:t>
            </a:r>
            <a:endParaRPr lang="it-IT" dirty="0"/>
          </a:p>
          <a:p>
            <a:pPr marL="0" indent="0" algn="ctr">
              <a:buNone/>
            </a:pPr>
            <a:endParaRPr lang="it-IT" dirty="0"/>
          </a:p>
          <a:p>
            <a:pPr marL="0" indent="0">
              <a:buNone/>
            </a:pPr>
            <a:endParaRPr lang="en-US" dirty="0"/>
          </a:p>
        </p:txBody>
      </p:sp>
    </p:spTree>
    <p:extLst>
      <p:ext uri="{BB962C8B-B14F-4D97-AF65-F5344CB8AC3E}">
        <p14:creationId xmlns:p14="http://schemas.microsoft.com/office/powerpoint/2010/main" xmlns="" val="7550922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221039"/>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600201"/>
            <a:ext cx="8042276" cy="5121030"/>
          </a:xfrm>
        </p:spPr>
        <p:txBody>
          <a:bodyPr/>
          <a:lstStyle/>
          <a:p>
            <a:pPr marL="0" indent="0" algn="ctr">
              <a:buNone/>
            </a:pPr>
            <a:r>
              <a:rPr lang="it-IT" sz="3200" b="1" dirty="0">
                <a:solidFill>
                  <a:srgbClr val="FF0000"/>
                </a:solidFill>
              </a:rPr>
              <a:t>Chi sono i protagonisti? </a:t>
            </a:r>
          </a:p>
          <a:p>
            <a:pPr marL="0" indent="0" algn="ctr">
              <a:buNone/>
            </a:pPr>
            <a:endParaRPr lang="it-IT" dirty="0" smtClean="0"/>
          </a:p>
          <a:p>
            <a:pPr marL="0" indent="0">
              <a:buNone/>
            </a:pPr>
            <a:r>
              <a:rPr lang="it-IT" dirty="0" smtClean="0"/>
              <a:t>FAMIGLIA      </a:t>
            </a:r>
          </a:p>
          <a:p>
            <a:pPr marL="0" indent="0">
              <a:buNone/>
            </a:pPr>
            <a:endParaRPr lang="it-IT" dirty="0" smtClean="0"/>
          </a:p>
          <a:p>
            <a:pPr marL="0" indent="0">
              <a:buNone/>
            </a:pPr>
            <a:endParaRPr lang="it-IT" dirty="0" smtClean="0"/>
          </a:p>
          <a:p>
            <a:pPr marL="0" indent="0">
              <a:buNone/>
            </a:pPr>
            <a:endParaRPr lang="it-IT" dirty="0"/>
          </a:p>
          <a:p>
            <a:pPr marL="0" indent="0">
              <a:buNone/>
            </a:pPr>
            <a:r>
              <a:rPr lang="it-IT" dirty="0" smtClean="0"/>
              <a:t>SCUOLA   </a:t>
            </a:r>
            <a:endParaRPr lang="en-US" dirty="0"/>
          </a:p>
        </p:txBody>
      </p:sp>
      <p:pic>
        <p:nvPicPr>
          <p:cNvPr id="4" name="Picture 3" descr="famiglia-1.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050235" y="2246924"/>
            <a:ext cx="3243689" cy="2442307"/>
          </a:xfrm>
          <a:prstGeom prst="rect">
            <a:avLst/>
          </a:prstGeom>
        </p:spPr>
      </p:pic>
      <p:pic>
        <p:nvPicPr>
          <p:cNvPr id="5" name="Picture 4" descr="scuola-elementare.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032000" y="4689231"/>
            <a:ext cx="2813538" cy="1875692"/>
          </a:xfrm>
          <a:prstGeom prst="rect">
            <a:avLst/>
          </a:prstGeom>
        </p:spPr>
      </p:pic>
    </p:spTree>
    <p:extLst>
      <p:ext uri="{BB962C8B-B14F-4D97-AF65-F5344CB8AC3E}">
        <p14:creationId xmlns:p14="http://schemas.microsoft.com/office/powerpoint/2010/main" xmlns="" val="35355182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27114"/>
            <a:ext cx="8042276" cy="165088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4800" b="1" dirty="0">
                <a:solidFill>
                  <a:srgbClr val="000090"/>
                </a:solidFill>
              </a:rPr>
              <a:t/>
            </a:r>
            <a:br>
              <a:rPr lang="en-US" sz="4800" b="1" dirty="0">
                <a:solidFill>
                  <a:srgbClr val="000090"/>
                </a:solidFill>
              </a:rPr>
            </a:br>
            <a:endParaRPr lang="en-US" dirty="0"/>
          </a:p>
        </p:txBody>
      </p:sp>
      <p:sp>
        <p:nvSpPr>
          <p:cNvPr id="3" name="Content Placeholder 2"/>
          <p:cNvSpPr>
            <a:spLocks noGrp="1"/>
          </p:cNvSpPr>
          <p:nvPr>
            <p:ph idx="1"/>
          </p:nvPr>
        </p:nvSpPr>
        <p:spPr/>
        <p:txBody>
          <a:bodyPr>
            <a:normAutofit/>
          </a:bodyPr>
          <a:lstStyle/>
          <a:p>
            <a:pPr marL="0" indent="0" algn="ctr">
              <a:buNone/>
            </a:pPr>
            <a:endParaRPr lang="it-IT" sz="3600" b="1" dirty="0">
              <a:solidFill>
                <a:srgbClr val="FF0000"/>
              </a:solidFill>
            </a:endParaRPr>
          </a:p>
          <a:p>
            <a:pPr marL="0" indent="0" algn="ctr">
              <a:buNone/>
            </a:pPr>
            <a:r>
              <a:rPr lang="it-IT" sz="3600" b="1" dirty="0" smtClean="0">
                <a:solidFill>
                  <a:srgbClr val="FF0000"/>
                </a:solidFill>
              </a:rPr>
              <a:t>Cosa </a:t>
            </a:r>
            <a:r>
              <a:rPr lang="it-IT" sz="3600" b="1" dirty="0">
                <a:solidFill>
                  <a:srgbClr val="FF0000"/>
                </a:solidFill>
              </a:rPr>
              <a:t>è richiesto alla scuola?</a:t>
            </a:r>
            <a:endParaRPr lang="en-US" sz="3600" b="1" dirty="0">
              <a:solidFill>
                <a:srgbClr val="FF0000"/>
              </a:solidFill>
            </a:endParaRPr>
          </a:p>
        </p:txBody>
      </p:sp>
    </p:spTree>
    <p:extLst>
      <p:ext uri="{BB962C8B-B14F-4D97-AF65-F5344CB8AC3E}">
        <p14:creationId xmlns:p14="http://schemas.microsoft.com/office/powerpoint/2010/main" xmlns="" val="30903194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03809"/>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dirty="0"/>
          </a:p>
        </p:txBody>
      </p:sp>
      <p:pic>
        <p:nvPicPr>
          <p:cNvPr id="4" name="Picture 3" descr="presentazione-bes-17-638.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4000" y="898769"/>
            <a:ext cx="8694615" cy="5646616"/>
          </a:xfrm>
          <a:prstGeom prst="rect">
            <a:avLst/>
          </a:prstGeom>
        </p:spPr>
      </p:pic>
    </p:spTree>
    <p:extLst>
      <p:ext uri="{BB962C8B-B14F-4D97-AF65-F5344CB8AC3E}">
        <p14:creationId xmlns:p14="http://schemas.microsoft.com/office/powerpoint/2010/main" xmlns="" val="3419876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8888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p:txBody>
          <a:bodyPr/>
          <a:lstStyle/>
          <a:p>
            <a:pPr marL="0" indent="0" algn="ctr">
              <a:buNone/>
            </a:pPr>
            <a:endParaRPr lang="it-IT" sz="3200" b="1" dirty="0" smtClean="0">
              <a:solidFill>
                <a:srgbClr val="FF0000"/>
              </a:solidFill>
            </a:endParaRPr>
          </a:p>
          <a:p>
            <a:pPr marL="0" indent="0" algn="ctr">
              <a:buNone/>
            </a:pPr>
            <a:r>
              <a:rPr lang="it-IT" sz="3200" b="1" dirty="0" smtClean="0">
                <a:solidFill>
                  <a:srgbClr val="FF0000"/>
                </a:solidFill>
              </a:rPr>
              <a:t>Perché </a:t>
            </a:r>
            <a:r>
              <a:rPr lang="it-IT" sz="3200" b="1" dirty="0">
                <a:solidFill>
                  <a:srgbClr val="FF0000"/>
                </a:solidFill>
              </a:rPr>
              <a:t>parliamo di BES ? </a:t>
            </a:r>
            <a:endParaRPr lang="it-IT" sz="3200" b="1" dirty="0" smtClean="0">
              <a:solidFill>
                <a:srgbClr val="FF0000"/>
              </a:solidFill>
            </a:endParaRPr>
          </a:p>
          <a:p>
            <a:pPr marL="0" indent="0" algn="ctr">
              <a:buNone/>
            </a:pPr>
            <a:r>
              <a:rPr lang="it-IT" dirty="0" smtClean="0"/>
              <a:t>Perché </a:t>
            </a:r>
            <a:r>
              <a:rPr lang="it-IT" dirty="0"/>
              <a:t>c’è una normativa ben precisa che… ci fa capire che è ora di attuare </a:t>
            </a:r>
            <a:r>
              <a:rPr lang="it-IT" dirty="0" smtClean="0"/>
              <a:t>una </a:t>
            </a:r>
            <a:r>
              <a:rPr lang="it-IT" b="1" dirty="0">
                <a:solidFill>
                  <a:srgbClr val="3366FF"/>
                </a:solidFill>
              </a:rPr>
              <a:t>SCUOLA INCLUSIVA</a:t>
            </a:r>
            <a:endParaRPr lang="en-US" b="1" dirty="0">
              <a:solidFill>
                <a:srgbClr val="3366FF"/>
              </a:solidFill>
            </a:endParaRPr>
          </a:p>
        </p:txBody>
      </p:sp>
    </p:spTree>
    <p:extLst>
      <p:ext uri="{BB962C8B-B14F-4D97-AF65-F5344CB8AC3E}">
        <p14:creationId xmlns:p14="http://schemas.microsoft.com/office/powerpoint/2010/main" xmlns="" val="2710731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600201"/>
            <a:ext cx="8042276" cy="4964722"/>
          </a:xfrm>
        </p:spPr>
        <p:txBody>
          <a:bodyPr/>
          <a:lstStyle/>
          <a:p>
            <a:pPr marL="0" indent="0" algn="ctr">
              <a:buNone/>
            </a:pPr>
            <a:r>
              <a:rPr lang="it-IT" sz="3200" b="1" dirty="0">
                <a:solidFill>
                  <a:srgbClr val="FF0000"/>
                </a:solidFill>
              </a:rPr>
              <a:t>Cosa è richiesto alla scuola? </a:t>
            </a:r>
            <a:endParaRPr lang="it-IT" sz="3200" b="1" dirty="0" smtClean="0">
              <a:solidFill>
                <a:srgbClr val="FF0000"/>
              </a:solidFill>
            </a:endParaRPr>
          </a:p>
          <a:p>
            <a:pPr marL="0" indent="0" algn="just">
              <a:buNone/>
            </a:pPr>
            <a:r>
              <a:rPr lang="it-IT" dirty="0" smtClean="0"/>
              <a:t>Per </a:t>
            </a:r>
            <a:r>
              <a:rPr lang="it-IT" dirty="0"/>
              <a:t>gli altri alunni con B.E.S. i Consigli di Classe </a:t>
            </a:r>
            <a:r>
              <a:rPr lang="it-IT" b="1" dirty="0">
                <a:solidFill>
                  <a:srgbClr val="0000FF"/>
                </a:solidFill>
              </a:rPr>
              <a:t>hanno l’obbligo di personalizzare la didattica</a:t>
            </a:r>
            <a:r>
              <a:rPr lang="it-IT" dirty="0"/>
              <a:t>, anche adottando misure compensative e/o </a:t>
            </a:r>
            <a:r>
              <a:rPr lang="it-IT" dirty="0" smtClean="0"/>
              <a:t>dispensative</a:t>
            </a:r>
          </a:p>
          <a:p>
            <a:pPr marL="0" indent="0" algn="just">
              <a:buNone/>
            </a:pPr>
            <a:r>
              <a:rPr lang="it-IT" dirty="0" smtClean="0"/>
              <a:t>STRUMENTO </a:t>
            </a:r>
            <a:r>
              <a:rPr lang="it-IT" dirty="0"/>
              <a:t>PRIVILEGIATO E’ IL P.D.P., inteso come </a:t>
            </a:r>
            <a:r>
              <a:rPr lang="it-IT" dirty="0" smtClean="0"/>
              <a:t>percorso individualizzato </a:t>
            </a:r>
            <a:r>
              <a:rPr lang="it-IT" dirty="0"/>
              <a:t>che consente </a:t>
            </a:r>
            <a:r>
              <a:rPr lang="it-IT" dirty="0" smtClean="0"/>
              <a:t>di </a:t>
            </a:r>
            <a:r>
              <a:rPr lang="it-IT" dirty="0"/>
              <a:t>definire, monitorare, documentare le strategie di intervento più idonee, sulla base di una elaborazione collegiale, corresponsabile e </a:t>
            </a:r>
            <a:r>
              <a:rPr lang="it-IT" dirty="0" smtClean="0"/>
              <a:t>partecipata.</a:t>
            </a:r>
            <a:endParaRPr lang="en-US" dirty="0"/>
          </a:p>
        </p:txBody>
      </p:sp>
    </p:spTree>
    <p:extLst>
      <p:ext uri="{BB962C8B-B14F-4D97-AF65-F5344CB8AC3E}">
        <p14:creationId xmlns:p14="http://schemas.microsoft.com/office/powerpoint/2010/main" xmlns="" val="40661448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84270"/>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898769"/>
            <a:ext cx="8042276" cy="5763846"/>
          </a:xfrm>
        </p:spPr>
        <p:txBody>
          <a:bodyPr>
            <a:normAutofit/>
          </a:bodyPr>
          <a:lstStyle/>
          <a:p>
            <a:pPr marL="0" indent="0" algn="ctr">
              <a:buNone/>
            </a:pPr>
            <a:r>
              <a:rPr lang="it-IT" sz="3500" b="1" dirty="0">
                <a:solidFill>
                  <a:srgbClr val="FF0000"/>
                </a:solidFill>
              </a:rPr>
              <a:t>Cosa è richiesto alla scuola? </a:t>
            </a:r>
            <a:endParaRPr lang="it-IT" sz="3500" b="1" dirty="0" smtClean="0">
              <a:solidFill>
                <a:srgbClr val="FF0000"/>
              </a:solidFill>
            </a:endParaRPr>
          </a:p>
          <a:p>
            <a:pPr marL="0" indent="0" algn="ctr">
              <a:buNone/>
            </a:pPr>
            <a:r>
              <a:rPr lang="it-IT" dirty="0" smtClean="0"/>
              <a:t>Collaborazione </a:t>
            </a:r>
            <a:r>
              <a:rPr lang="it-IT" dirty="0"/>
              <a:t>con le FAMIGLIE </a:t>
            </a:r>
            <a:endParaRPr lang="it-IT" dirty="0" smtClean="0"/>
          </a:p>
          <a:p>
            <a:pPr marL="0" indent="0" algn="ctr">
              <a:buNone/>
            </a:pPr>
            <a:r>
              <a:rPr lang="it-IT" dirty="0" smtClean="0"/>
              <a:t>« </a:t>
            </a:r>
            <a:r>
              <a:rPr lang="it-IT" dirty="0"/>
              <a:t>È necessario che l’attivazione di un percorso individualizzato e personalizzato per un alunno </a:t>
            </a:r>
            <a:r>
              <a:rPr lang="it-IT" dirty="0" smtClean="0"/>
              <a:t>con </a:t>
            </a:r>
            <a:r>
              <a:rPr lang="it-IT" dirty="0"/>
              <a:t>Bisogni Educativi Speciali sia deliberata in Consiglio di classe - ovvero, nelle scuole primarie, da tutti i componenti del team docenti - dando luogo al PDP, firmato dal Dirigente </a:t>
            </a:r>
            <a:r>
              <a:rPr lang="it-IT" dirty="0" smtClean="0"/>
              <a:t>scolastico, dai </a:t>
            </a:r>
            <a:r>
              <a:rPr lang="it-IT" dirty="0"/>
              <a:t>docenti e dalla famiglia</a:t>
            </a:r>
            <a:r>
              <a:rPr lang="it-IT" dirty="0" smtClean="0"/>
              <a:t>.</a:t>
            </a:r>
          </a:p>
          <a:p>
            <a:pPr marL="0" indent="0" algn="ctr">
              <a:buNone/>
            </a:pPr>
            <a:r>
              <a:rPr lang="it-IT" dirty="0" smtClean="0"/>
              <a:t> </a:t>
            </a:r>
            <a:r>
              <a:rPr lang="it-IT" dirty="0"/>
              <a:t>Nel caso in cui sia necessario trattare dati sensibili per finalità istituzionali, si avrà cura di includere nel PDP apposita autorizzazione da parte della famiglia.»</a:t>
            </a:r>
            <a:endParaRPr lang="en-US" dirty="0"/>
          </a:p>
        </p:txBody>
      </p:sp>
    </p:spTree>
    <p:extLst>
      <p:ext uri="{BB962C8B-B14F-4D97-AF65-F5344CB8AC3E}">
        <p14:creationId xmlns:p14="http://schemas.microsoft.com/office/powerpoint/2010/main" xmlns="" val="455496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normAutofit/>
          </a:bodyPr>
          <a:lstStyle/>
          <a:p>
            <a:pPr marL="0" indent="0" algn="ctr">
              <a:buNone/>
            </a:pPr>
            <a:r>
              <a:rPr lang="it-IT" b="1" dirty="0">
                <a:solidFill>
                  <a:srgbClr val="FF0000"/>
                </a:solidFill>
              </a:rPr>
              <a:t>Cosa è richiesto alla scuola? </a:t>
            </a:r>
            <a:endParaRPr lang="it-IT" b="1" dirty="0" smtClean="0">
              <a:solidFill>
                <a:srgbClr val="FF0000"/>
              </a:solidFill>
            </a:endParaRPr>
          </a:p>
          <a:p>
            <a:pPr marL="0" indent="0" algn="ctr">
              <a:buNone/>
            </a:pPr>
            <a:r>
              <a:rPr lang="it-IT" b="1" dirty="0" smtClean="0">
                <a:solidFill>
                  <a:srgbClr val="0000FF"/>
                </a:solidFill>
              </a:rPr>
              <a:t>Il gruppo di lavoro integrazione e </a:t>
            </a:r>
            <a:r>
              <a:rPr lang="it-IT" b="1" dirty="0" err="1" smtClean="0">
                <a:solidFill>
                  <a:srgbClr val="0000FF"/>
                </a:solidFill>
              </a:rPr>
              <a:t>inclusività</a:t>
            </a:r>
            <a:endParaRPr lang="it-IT" b="1" dirty="0" smtClean="0">
              <a:solidFill>
                <a:srgbClr val="0000FF"/>
              </a:solidFill>
            </a:endParaRPr>
          </a:p>
          <a:p>
            <a:pPr marL="0" indent="0" algn="just">
              <a:buNone/>
            </a:pPr>
            <a:r>
              <a:rPr lang="it-IT" dirty="0" smtClean="0"/>
              <a:t>• </a:t>
            </a:r>
            <a:r>
              <a:rPr lang="it-IT" dirty="0"/>
              <a:t>Trattare le questioni relative a tutti gli alunni con BES certificati e non. </a:t>
            </a:r>
            <a:endParaRPr lang="it-IT" dirty="0" smtClean="0"/>
          </a:p>
          <a:p>
            <a:pPr marL="0" indent="0" algn="just">
              <a:buNone/>
            </a:pPr>
            <a:r>
              <a:rPr lang="it-IT" dirty="0" smtClean="0"/>
              <a:t>• </a:t>
            </a:r>
            <a:r>
              <a:rPr lang="it-IT" dirty="0"/>
              <a:t>Programmare un utilizzo funzionale </a:t>
            </a:r>
            <a:r>
              <a:rPr lang="it-IT" dirty="0" smtClean="0"/>
              <a:t>delle</a:t>
            </a:r>
            <a:r>
              <a:rPr lang="it-IT" dirty="0"/>
              <a:t> </a:t>
            </a:r>
            <a:r>
              <a:rPr lang="it-IT" dirty="0" smtClean="0"/>
              <a:t>risorse </a:t>
            </a:r>
            <a:r>
              <a:rPr lang="it-IT" dirty="0"/>
              <a:t>presenti nella scuola (laboratori, strumenti, risorse umane..) per la realizzazione di un progetto di inclusione condiviso con docenti, le famiglie e i servizi socio </a:t>
            </a:r>
            <a:r>
              <a:rPr lang="it-IT" dirty="0" smtClean="0"/>
              <a:t>sanitari.</a:t>
            </a:r>
            <a:endParaRPr lang="en-US" dirty="0"/>
          </a:p>
          <a:p>
            <a:endParaRPr lang="en-US" dirty="0"/>
          </a:p>
        </p:txBody>
      </p:sp>
    </p:spTree>
    <p:extLst>
      <p:ext uri="{BB962C8B-B14F-4D97-AF65-F5344CB8AC3E}">
        <p14:creationId xmlns:p14="http://schemas.microsoft.com/office/powerpoint/2010/main" xmlns="" val="24803978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normAutofit lnSpcReduction="10000"/>
          </a:bodyPr>
          <a:lstStyle/>
          <a:p>
            <a:pPr marL="0" indent="0" algn="ctr">
              <a:buNone/>
            </a:pPr>
            <a:r>
              <a:rPr lang="it-IT" b="1" dirty="0">
                <a:solidFill>
                  <a:srgbClr val="FF0000"/>
                </a:solidFill>
              </a:rPr>
              <a:t>Cosa è richiesto alla scuola? </a:t>
            </a:r>
          </a:p>
          <a:p>
            <a:pPr marL="0" indent="0" algn="just">
              <a:buNone/>
            </a:pPr>
            <a:r>
              <a:rPr lang="it-IT" dirty="0"/>
              <a:t>C</a:t>
            </a:r>
            <a:r>
              <a:rPr lang="it-IT" dirty="0" smtClean="0"/>
              <a:t>ompiti </a:t>
            </a:r>
            <a:r>
              <a:rPr lang="it-IT" dirty="0"/>
              <a:t>dei Consigli di classe: </a:t>
            </a:r>
            <a:endParaRPr lang="it-IT" dirty="0" smtClean="0"/>
          </a:p>
          <a:p>
            <a:pPr algn="just"/>
            <a:r>
              <a:rPr lang="it-IT" dirty="0" smtClean="0"/>
              <a:t>Individuare </a:t>
            </a:r>
            <a:r>
              <a:rPr lang="it-IT" dirty="0"/>
              <a:t>gli alunni con BES nell’area dello svantaggio socio-economico, linguistico, culturale. Nella circ.8/13 si </a:t>
            </a:r>
            <a:r>
              <a:rPr lang="it-IT" dirty="0" smtClean="0"/>
              <a:t>legge “</a:t>
            </a:r>
            <a:r>
              <a:rPr lang="it-IT" dirty="0"/>
              <a:t>tali tipologie di </a:t>
            </a:r>
            <a:r>
              <a:rPr lang="it-IT" dirty="0" smtClean="0"/>
              <a:t>BES dovranno </a:t>
            </a:r>
            <a:r>
              <a:rPr lang="it-IT" dirty="0"/>
              <a:t>essere individuate sulla base di elementi oggettivi (ad es. segnalazioni da parte dei servizi sociali, ma anche su ben fondate considerazioni pedagogiche e didattiche</a:t>
            </a:r>
            <a:r>
              <a:rPr lang="it-IT" dirty="0" smtClean="0"/>
              <a:t>”</a:t>
            </a:r>
          </a:p>
          <a:p>
            <a:pPr algn="just"/>
            <a:r>
              <a:rPr lang="it-IT" dirty="0" smtClean="0"/>
              <a:t> </a:t>
            </a:r>
            <a:r>
              <a:rPr lang="it-IT" dirty="0"/>
              <a:t>Predisporre un piano didattico personalizzato</a:t>
            </a:r>
            <a:endParaRPr lang="en-US" dirty="0"/>
          </a:p>
        </p:txBody>
      </p:sp>
    </p:spTree>
    <p:extLst>
      <p:ext uri="{BB962C8B-B14F-4D97-AF65-F5344CB8AC3E}">
        <p14:creationId xmlns:p14="http://schemas.microsoft.com/office/powerpoint/2010/main" xmlns="" val="8599772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45193"/>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859692"/>
            <a:ext cx="8042276" cy="5724769"/>
          </a:xfrm>
        </p:spPr>
        <p:txBody>
          <a:bodyPr>
            <a:normAutofit/>
          </a:bodyPr>
          <a:lstStyle/>
          <a:p>
            <a:pPr marL="0" indent="0" algn="ctr">
              <a:buNone/>
            </a:pPr>
            <a:r>
              <a:rPr lang="it-IT" sz="2800" b="1" dirty="0">
                <a:solidFill>
                  <a:srgbClr val="FF0000"/>
                </a:solidFill>
              </a:rPr>
              <a:t>Cosa è richiesto alla scuola? </a:t>
            </a:r>
            <a:endParaRPr lang="it-IT" sz="2800" b="1" dirty="0" smtClean="0">
              <a:solidFill>
                <a:srgbClr val="FF0000"/>
              </a:solidFill>
            </a:endParaRPr>
          </a:p>
          <a:p>
            <a:pPr marL="0" indent="0">
              <a:buNone/>
            </a:pPr>
            <a:r>
              <a:rPr lang="it-IT" b="1" dirty="0" smtClean="0">
                <a:solidFill>
                  <a:srgbClr val="FF0000"/>
                </a:solidFill>
              </a:rPr>
              <a:t>Come </a:t>
            </a:r>
            <a:r>
              <a:rPr lang="it-IT" b="1" dirty="0">
                <a:solidFill>
                  <a:srgbClr val="FF0000"/>
                </a:solidFill>
              </a:rPr>
              <a:t>predisporre un PDP ? </a:t>
            </a:r>
            <a:endParaRPr lang="it-IT" b="1" dirty="0" smtClean="0">
              <a:solidFill>
                <a:srgbClr val="FF0000"/>
              </a:solidFill>
            </a:endParaRPr>
          </a:p>
          <a:p>
            <a:pPr marL="0" indent="0" algn="just">
              <a:buNone/>
            </a:pPr>
            <a:r>
              <a:rPr lang="it-IT" dirty="0" smtClean="0"/>
              <a:t>Il </a:t>
            </a:r>
            <a:r>
              <a:rPr lang="it-IT" dirty="0"/>
              <a:t>consiglio di classe, individuati gli alunni con BES, </a:t>
            </a:r>
            <a:r>
              <a:rPr lang="it-IT" dirty="0" smtClean="0"/>
              <a:t>collegialmente </a:t>
            </a:r>
          </a:p>
          <a:p>
            <a:pPr algn="just"/>
            <a:r>
              <a:rPr lang="it-IT" dirty="0" smtClean="0"/>
              <a:t>individua </a:t>
            </a:r>
            <a:r>
              <a:rPr lang="it-IT" dirty="0"/>
              <a:t>le carenze/problemi/bisogni educativi </a:t>
            </a:r>
            <a:r>
              <a:rPr lang="it-IT" dirty="0" smtClean="0"/>
              <a:t>dell’alunno. </a:t>
            </a:r>
            <a:endParaRPr lang="it-IT" dirty="0"/>
          </a:p>
          <a:p>
            <a:pPr algn="just"/>
            <a:r>
              <a:rPr lang="it-IT" dirty="0" smtClean="0"/>
              <a:t>programma </a:t>
            </a:r>
            <a:r>
              <a:rPr lang="it-IT" dirty="0"/>
              <a:t>gli interventi/attività/</a:t>
            </a:r>
            <a:r>
              <a:rPr lang="it-IT" dirty="0" smtClean="0"/>
              <a:t>laboratori.</a:t>
            </a:r>
          </a:p>
          <a:p>
            <a:pPr algn="just"/>
            <a:r>
              <a:rPr lang="it-IT" dirty="0" smtClean="0"/>
              <a:t>Ogni </a:t>
            </a:r>
            <a:r>
              <a:rPr lang="it-IT" dirty="0"/>
              <a:t>docente si impegna per quanto riguarda la sua area disciplinare e per quanto riguarda gli obiettivi trasversali a “attivare” quanto programmato e nei tempi previsti.</a:t>
            </a:r>
            <a:endParaRPr lang="en-US" dirty="0"/>
          </a:p>
        </p:txBody>
      </p:sp>
    </p:spTree>
    <p:extLst>
      <p:ext uri="{BB962C8B-B14F-4D97-AF65-F5344CB8AC3E}">
        <p14:creationId xmlns:p14="http://schemas.microsoft.com/office/powerpoint/2010/main" xmlns="" val="35513023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lstStyle/>
          <a:p>
            <a:pPr marL="0" indent="0" algn="ctr">
              <a:buNone/>
            </a:pPr>
            <a:r>
              <a:rPr lang="it-IT" sz="2800" b="1" dirty="0">
                <a:solidFill>
                  <a:srgbClr val="FF0000"/>
                </a:solidFill>
              </a:rPr>
              <a:t>Cosa è richiesto alla scuola? </a:t>
            </a:r>
            <a:endParaRPr lang="it-IT" sz="2800" b="1" dirty="0" smtClean="0">
              <a:solidFill>
                <a:srgbClr val="FF0000"/>
              </a:solidFill>
            </a:endParaRPr>
          </a:p>
          <a:p>
            <a:pPr marL="0" indent="0" algn="ctr">
              <a:buNone/>
            </a:pPr>
            <a:r>
              <a:rPr lang="it-IT" dirty="0" smtClean="0"/>
              <a:t>Il </a:t>
            </a:r>
            <a:r>
              <a:rPr lang="it-IT" dirty="0"/>
              <a:t>Consiglio di classe verifica e valuta l’efficacia degli interventi programmati e di conseguenza prosegue o modifica e/o amplia la tipologia di </a:t>
            </a:r>
            <a:r>
              <a:rPr lang="it-IT" dirty="0" smtClean="0"/>
              <a:t>interventi.</a:t>
            </a:r>
          </a:p>
          <a:p>
            <a:pPr marL="0" indent="0" algn="ctr">
              <a:buNone/>
            </a:pPr>
            <a:r>
              <a:rPr lang="en-US" dirty="0" smtClean="0"/>
              <a:t>I</a:t>
            </a:r>
            <a:r>
              <a:rPr lang="it-IT" dirty="0" smtClean="0"/>
              <a:t>l </a:t>
            </a:r>
            <a:r>
              <a:rPr lang="it-IT" dirty="0" err="1" smtClean="0"/>
              <a:t>pdp</a:t>
            </a:r>
            <a:r>
              <a:rPr lang="it-IT" dirty="0" smtClean="0"/>
              <a:t> va modificato e aggiornato periodicamente</a:t>
            </a:r>
          </a:p>
          <a:p>
            <a:pPr marL="0" indent="0" algn="ctr">
              <a:buNone/>
            </a:pPr>
            <a:endParaRPr lang="en-US" dirty="0"/>
          </a:p>
        </p:txBody>
      </p:sp>
    </p:spTree>
    <p:extLst>
      <p:ext uri="{BB962C8B-B14F-4D97-AF65-F5344CB8AC3E}">
        <p14:creationId xmlns:p14="http://schemas.microsoft.com/office/powerpoint/2010/main" xmlns="" val="2044526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4288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600201"/>
            <a:ext cx="8042276" cy="4945184"/>
          </a:xfrm>
        </p:spPr>
        <p:txBody>
          <a:bodyPr>
            <a:normAutofit fontScale="92500" lnSpcReduction="20000"/>
          </a:bodyPr>
          <a:lstStyle/>
          <a:p>
            <a:pPr marL="0" indent="0" algn="ctr">
              <a:buNone/>
            </a:pPr>
            <a:r>
              <a:rPr lang="it-IT" sz="3000" b="1" dirty="0">
                <a:solidFill>
                  <a:srgbClr val="FF0000"/>
                </a:solidFill>
              </a:rPr>
              <a:t>IL RAPPORTO SCUOLA - FAMIGLIA </a:t>
            </a:r>
          </a:p>
          <a:p>
            <a:pPr algn="ctr"/>
            <a:r>
              <a:rPr lang="it-IT" dirty="0" smtClean="0"/>
              <a:t>IL </a:t>
            </a:r>
            <a:r>
              <a:rPr lang="it-IT" dirty="0"/>
              <a:t>PATTO EDUCATIVO (allegato al </a:t>
            </a:r>
            <a:r>
              <a:rPr lang="it-IT" dirty="0" smtClean="0"/>
              <a:t>PDP)</a:t>
            </a:r>
          </a:p>
          <a:p>
            <a:pPr algn="ctr"/>
            <a:r>
              <a:rPr lang="it-IT" dirty="0" smtClean="0"/>
              <a:t>IL </a:t>
            </a:r>
            <a:r>
              <a:rPr lang="it-IT" dirty="0"/>
              <a:t>LAVORO A CASA E A </a:t>
            </a:r>
            <a:r>
              <a:rPr lang="it-IT" dirty="0" smtClean="0"/>
              <a:t>SCUOLA.</a:t>
            </a:r>
          </a:p>
          <a:p>
            <a:pPr marL="0" indent="0">
              <a:buNone/>
            </a:pPr>
            <a:endParaRPr lang="it-IT" dirty="0" smtClean="0"/>
          </a:p>
          <a:p>
            <a:pPr marL="0" indent="0" algn="ctr">
              <a:buNone/>
            </a:pPr>
            <a:r>
              <a:rPr lang="it-IT" b="1" dirty="0" smtClean="0">
                <a:solidFill>
                  <a:srgbClr val="0000FF"/>
                </a:solidFill>
              </a:rPr>
              <a:t>LE </a:t>
            </a:r>
            <a:r>
              <a:rPr lang="it-IT" b="1" dirty="0">
                <a:solidFill>
                  <a:srgbClr val="0000FF"/>
                </a:solidFill>
              </a:rPr>
              <a:t>POSSIBILI CRITICITA’: </a:t>
            </a:r>
          </a:p>
          <a:p>
            <a:pPr marL="0" indent="0" algn="ctr">
              <a:buNone/>
            </a:pPr>
            <a:r>
              <a:rPr lang="it-IT" dirty="0"/>
              <a:t>a)  resistenza, difficoltà di accettazione della famiglia al momento dell’invio a valutazione </a:t>
            </a:r>
          </a:p>
          <a:p>
            <a:pPr marL="0" indent="0" algn="ctr">
              <a:buNone/>
            </a:pPr>
            <a:r>
              <a:rPr lang="it-IT" dirty="0"/>
              <a:t>b)  Eccessiva protezione una volta ottenuta la certificazione </a:t>
            </a:r>
          </a:p>
          <a:p>
            <a:pPr marL="0" indent="0" algn="ctr">
              <a:buNone/>
            </a:pPr>
            <a:r>
              <a:rPr lang="it-IT" dirty="0"/>
              <a:t>c)  Resistenza della scuola ad adeguarsi</a:t>
            </a:r>
            <a:br>
              <a:rPr lang="it-IT" dirty="0"/>
            </a:br>
            <a:endParaRPr lang="it-IT" dirty="0"/>
          </a:p>
          <a:p>
            <a:pPr marL="0" indent="0">
              <a:buNone/>
            </a:pPr>
            <a:endParaRPr lang="en-US" dirty="0"/>
          </a:p>
        </p:txBody>
      </p:sp>
    </p:spTree>
    <p:extLst>
      <p:ext uri="{BB962C8B-B14F-4D97-AF65-F5344CB8AC3E}">
        <p14:creationId xmlns:p14="http://schemas.microsoft.com/office/powerpoint/2010/main" xmlns="" val="17394928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84270"/>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lstStyle/>
          <a:p>
            <a:pPr marL="0" indent="0" algn="ctr">
              <a:buNone/>
            </a:pPr>
            <a:r>
              <a:rPr lang="it-IT" sz="2800" b="1" dirty="0">
                <a:solidFill>
                  <a:srgbClr val="FF0000"/>
                </a:solidFill>
              </a:rPr>
              <a:t>In caso di certificazione... </a:t>
            </a:r>
          </a:p>
          <a:p>
            <a:pPr algn="ctr"/>
            <a:r>
              <a:rPr lang="it-IT" dirty="0" smtClean="0"/>
              <a:t>NB </a:t>
            </a:r>
            <a:r>
              <a:rPr lang="it-IT" dirty="0"/>
              <a:t>quel che i servizi scrivono al termine della valutazione sono </a:t>
            </a:r>
            <a:r>
              <a:rPr lang="it-IT" b="1" i="1" dirty="0">
                <a:solidFill>
                  <a:srgbClr val="0000FF"/>
                </a:solidFill>
              </a:rPr>
              <a:t>SUGGERIMENTI </a:t>
            </a:r>
            <a:r>
              <a:rPr lang="it-IT" b="1" dirty="0">
                <a:solidFill>
                  <a:srgbClr val="0000FF"/>
                </a:solidFill>
              </a:rPr>
              <a:t>PER LA SCUOLA </a:t>
            </a:r>
          </a:p>
          <a:p>
            <a:pPr algn="ctr"/>
            <a:r>
              <a:rPr lang="it-IT" dirty="0" smtClean="0"/>
              <a:t>La </a:t>
            </a:r>
            <a:r>
              <a:rPr lang="it-IT" dirty="0"/>
              <a:t>scuola, nella sua </a:t>
            </a:r>
            <a:r>
              <a:rPr lang="it-IT" dirty="0" smtClean="0"/>
              <a:t>specificità </a:t>
            </a:r>
            <a:r>
              <a:rPr lang="it-IT" dirty="0"/>
              <a:t>professionale, è arbitra delle decisioni su come applicare strumenti e misure </a:t>
            </a:r>
            <a:r>
              <a:rPr lang="it-IT" b="1" dirty="0">
                <a:solidFill>
                  <a:srgbClr val="0000FF"/>
                </a:solidFill>
              </a:rPr>
              <a:t>(modulare!!!!)</a:t>
            </a:r>
            <a:r>
              <a:rPr lang="it-IT" dirty="0"/>
              <a:t> </a:t>
            </a:r>
          </a:p>
          <a:p>
            <a:endParaRPr lang="en-US" dirty="0"/>
          </a:p>
        </p:txBody>
      </p:sp>
    </p:spTree>
    <p:extLst>
      <p:ext uri="{BB962C8B-B14F-4D97-AF65-F5344CB8AC3E}">
        <p14:creationId xmlns:p14="http://schemas.microsoft.com/office/powerpoint/2010/main" xmlns="" val="528684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23347"/>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230924"/>
            <a:ext cx="8042276" cy="5294922"/>
          </a:xfrm>
        </p:spPr>
        <p:txBody>
          <a:bodyPr>
            <a:normAutofit fontScale="92500"/>
          </a:bodyPr>
          <a:lstStyle/>
          <a:p>
            <a:pPr marL="0" indent="0" algn="ctr">
              <a:buNone/>
            </a:pPr>
            <a:r>
              <a:rPr lang="it-IT" sz="3300" b="1" dirty="0">
                <a:solidFill>
                  <a:srgbClr val="FF0000"/>
                </a:solidFill>
              </a:rPr>
              <a:t>Una scuola è inclusiva quando... </a:t>
            </a:r>
          </a:p>
          <a:p>
            <a:r>
              <a:rPr lang="it-IT" dirty="0"/>
              <a:t> Afferma valori inclusivi e li esplicita </a:t>
            </a:r>
          </a:p>
          <a:p>
            <a:r>
              <a:rPr lang="it-IT" dirty="0" smtClean="0"/>
              <a:t>Costruisce comunità </a:t>
            </a:r>
            <a:r>
              <a:rPr lang="it-IT" dirty="0"/>
              <a:t>(</a:t>
            </a:r>
            <a:r>
              <a:rPr lang="it-IT" dirty="0" smtClean="0"/>
              <a:t>accessibilità, </a:t>
            </a:r>
            <a:r>
              <a:rPr lang="it-IT" dirty="0"/>
              <a:t>a</a:t>
            </a:r>
            <a:r>
              <a:rPr lang="it-IT" dirty="0" smtClean="0"/>
              <a:t>mbientamento </a:t>
            </a:r>
            <a:r>
              <a:rPr lang="it-IT" dirty="0"/>
              <a:t>del personale nuovo...) </a:t>
            </a:r>
          </a:p>
          <a:p>
            <a:r>
              <a:rPr lang="it-IT" dirty="0" smtClean="0"/>
              <a:t>Produce </a:t>
            </a:r>
            <a:r>
              <a:rPr lang="it-IT" dirty="0"/>
              <a:t>“politiche inclusive”: sviluppa una scuola per tutti </a:t>
            </a:r>
          </a:p>
          <a:p>
            <a:r>
              <a:rPr lang="it-IT" dirty="0" smtClean="0"/>
              <a:t>Organizza </a:t>
            </a:r>
            <a:r>
              <a:rPr lang="it-IT" dirty="0"/>
              <a:t>un sostegno coordinato alle </a:t>
            </a:r>
            <a:r>
              <a:rPr lang="it-IT" dirty="0" smtClean="0"/>
              <a:t>diversità </a:t>
            </a:r>
            <a:endParaRPr lang="it-IT" dirty="0"/>
          </a:p>
          <a:p>
            <a:r>
              <a:rPr lang="it-IT" dirty="0" smtClean="0"/>
              <a:t>Sviluppa </a:t>
            </a:r>
            <a:r>
              <a:rPr lang="it-IT" dirty="0"/>
              <a:t>pratiche inclusive scegliendo determinate metodologie piuttosto che altre </a:t>
            </a:r>
          </a:p>
          <a:p>
            <a:r>
              <a:rPr lang="it-IT" dirty="0" smtClean="0"/>
              <a:t>Mobilita </a:t>
            </a:r>
            <a:r>
              <a:rPr lang="it-IT" dirty="0"/>
              <a:t>le risorse, tutte, a favore di chi ne ha bisogno </a:t>
            </a:r>
          </a:p>
          <a:p>
            <a:pPr marL="0" indent="0">
              <a:buNone/>
            </a:pPr>
            <a:endParaRPr lang="en-US" dirty="0"/>
          </a:p>
        </p:txBody>
      </p:sp>
    </p:spTree>
    <p:extLst>
      <p:ext uri="{BB962C8B-B14F-4D97-AF65-F5344CB8AC3E}">
        <p14:creationId xmlns:p14="http://schemas.microsoft.com/office/powerpoint/2010/main" xmlns="" val="18222584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2218337844"/>
              </p:ext>
            </p:extLst>
          </p:nvPr>
        </p:nvGraphicFramePr>
        <p:xfrm>
          <a:off x="549275" y="313411"/>
          <a:ext cx="8042276" cy="5682872"/>
        </p:xfrm>
        <a:graphic>
          <a:graphicData uri="http://schemas.openxmlformats.org/drawingml/2006/table">
            <a:tbl>
              <a:tblPr firstRow="1" bandRow="1">
                <a:tableStyleId>{5C22544A-7EE6-4342-B048-85BDC9FD1C3A}</a:tableStyleId>
              </a:tblPr>
              <a:tblGrid>
                <a:gridCol w="4021138"/>
                <a:gridCol w="4021138"/>
              </a:tblGrid>
              <a:tr h="653672">
                <a:tc>
                  <a:txBody>
                    <a:bodyPr/>
                    <a:lstStyle/>
                    <a:p>
                      <a:r>
                        <a:rPr lang="en-US" dirty="0" smtClean="0"/>
                        <a:t>MANIFESTAZIONI DI DISAGIO </a:t>
                      </a:r>
                      <a:endParaRPr lang="en-US" dirty="0"/>
                    </a:p>
                  </a:txBody>
                  <a:tcPr/>
                </a:tc>
                <a:tc>
                  <a:txBody>
                    <a:bodyPr/>
                    <a:lstStyle/>
                    <a:p>
                      <a:r>
                        <a:rPr lang="en-US" dirty="0" smtClean="0"/>
                        <a:t>AREE DI INCLUSIONE NEI BES</a:t>
                      </a:r>
                      <a:endParaRPr lang="en-US" dirty="0"/>
                    </a:p>
                  </a:txBody>
                  <a:tcPr/>
                </a:tc>
              </a:tr>
              <a:tr h="4948804">
                <a:tc>
                  <a:txBody>
                    <a:bodyPr/>
                    <a:lstStyle/>
                    <a:p>
                      <a:pPr marL="285750" indent="-285750">
                        <a:buFont typeface="Arial"/>
                        <a:buChar char="•"/>
                      </a:pPr>
                      <a:r>
                        <a:rPr lang="it-IT" b="1" dirty="0" smtClean="0">
                          <a:solidFill>
                            <a:srgbClr val="0000FF"/>
                          </a:solidFill>
                        </a:rPr>
                        <a:t>Difficoltà di apprendimento / flessioni del rendimento</a:t>
                      </a:r>
                    </a:p>
                    <a:p>
                      <a:endParaRPr lang="it-IT" b="1" dirty="0" smtClean="0">
                        <a:solidFill>
                          <a:srgbClr val="0000FF"/>
                        </a:solidFill>
                      </a:endParaRPr>
                    </a:p>
                    <a:p>
                      <a:pPr marL="285750" indent="-285750">
                        <a:buFont typeface="Arial"/>
                        <a:buChar char="•"/>
                      </a:pPr>
                      <a:r>
                        <a:rPr lang="en-US" b="1" dirty="0" err="1" smtClean="0">
                          <a:solidFill>
                            <a:srgbClr val="0000FF"/>
                          </a:solidFill>
                        </a:rPr>
                        <a:t>Disturbo</a:t>
                      </a:r>
                      <a:r>
                        <a:rPr lang="en-US" b="1" dirty="0" smtClean="0">
                          <a:solidFill>
                            <a:srgbClr val="0000FF"/>
                          </a:solidFill>
                        </a:rPr>
                        <a:t> </a:t>
                      </a:r>
                      <a:r>
                        <a:rPr lang="en-US" b="1" dirty="0" err="1" smtClean="0">
                          <a:solidFill>
                            <a:srgbClr val="0000FF"/>
                          </a:solidFill>
                        </a:rPr>
                        <a:t>Specifico</a:t>
                      </a:r>
                      <a:r>
                        <a:rPr lang="en-US" b="1" dirty="0" smtClean="0">
                          <a:solidFill>
                            <a:srgbClr val="0000FF"/>
                          </a:solidFill>
                        </a:rPr>
                        <a:t> </a:t>
                      </a:r>
                      <a:r>
                        <a:rPr lang="en-US" b="1" dirty="0" err="1" smtClean="0">
                          <a:solidFill>
                            <a:srgbClr val="0000FF"/>
                          </a:solidFill>
                        </a:rPr>
                        <a:t>dell’Apprendimento</a:t>
                      </a:r>
                      <a:r>
                        <a:rPr lang="en-US" b="1" dirty="0" smtClean="0">
                          <a:solidFill>
                            <a:srgbClr val="0000FF"/>
                          </a:solidFill>
                        </a:rPr>
                        <a:t> (</a:t>
                      </a:r>
                      <a:r>
                        <a:rPr lang="en-US" b="1" dirty="0" err="1" smtClean="0">
                          <a:solidFill>
                            <a:srgbClr val="0000FF"/>
                          </a:solidFill>
                        </a:rPr>
                        <a:t>dsa</a:t>
                      </a:r>
                      <a:r>
                        <a:rPr lang="en-US" b="1" dirty="0" smtClean="0">
                          <a:solidFill>
                            <a:srgbClr val="0000FF"/>
                          </a:solidFill>
                        </a:rPr>
                        <a:t>)</a:t>
                      </a:r>
                    </a:p>
                    <a:p>
                      <a:endParaRPr lang="en-US" b="1" dirty="0" smtClean="0">
                        <a:solidFill>
                          <a:srgbClr val="0000FF"/>
                        </a:solidFill>
                      </a:endParaRPr>
                    </a:p>
                    <a:p>
                      <a:pPr marL="285750" indent="-285750">
                        <a:buFont typeface="Arial"/>
                        <a:buChar char="•"/>
                      </a:pPr>
                      <a:r>
                        <a:rPr lang="en-US" b="1" dirty="0" smtClean="0">
                          <a:solidFill>
                            <a:srgbClr val="0000FF"/>
                          </a:solidFill>
                        </a:rPr>
                        <a:t>Deficit </a:t>
                      </a:r>
                      <a:r>
                        <a:rPr lang="en-US" b="1" dirty="0" err="1" smtClean="0">
                          <a:solidFill>
                            <a:srgbClr val="0000FF"/>
                          </a:solidFill>
                        </a:rPr>
                        <a:t>cognitivo</a:t>
                      </a:r>
                      <a:r>
                        <a:rPr lang="en-US" b="1" dirty="0" smtClean="0">
                          <a:solidFill>
                            <a:srgbClr val="0000FF"/>
                          </a:solidFill>
                        </a:rPr>
                        <a:t> e </a:t>
                      </a:r>
                      <a:r>
                        <a:rPr lang="en-US" b="1" dirty="0" err="1" smtClean="0">
                          <a:solidFill>
                            <a:srgbClr val="0000FF"/>
                          </a:solidFill>
                        </a:rPr>
                        <a:t>ritardo</a:t>
                      </a:r>
                      <a:r>
                        <a:rPr lang="en-US" b="1" dirty="0" smtClean="0">
                          <a:solidFill>
                            <a:srgbClr val="0000FF"/>
                          </a:solidFill>
                        </a:rPr>
                        <a:t> </a:t>
                      </a:r>
                      <a:r>
                        <a:rPr lang="en-US" b="1" dirty="0" err="1" smtClean="0">
                          <a:solidFill>
                            <a:srgbClr val="0000FF"/>
                          </a:solidFill>
                        </a:rPr>
                        <a:t>mentale</a:t>
                      </a:r>
                      <a:r>
                        <a:rPr lang="en-US" b="1" dirty="0" smtClean="0">
                          <a:solidFill>
                            <a:srgbClr val="0000FF"/>
                          </a:solidFill>
                        </a:rPr>
                        <a:t>, </a:t>
                      </a:r>
                      <a:r>
                        <a:rPr lang="en-US" b="1" dirty="0" err="1" smtClean="0">
                          <a:solidFill>
                            <a:srgbClr val="0000FF"/>
                          </a:solidFill>
                        </a:rPr>
                        <a:t>disabilità</a:t>
                      </a:r>
                      <a:r>
                        <a:rPr lang="en-US" b="1" dirty="0" smtClean="0">
                          <a:solidFill>
                            <a:srgbClr val="0000FF"/>
                          </a:solidFill>
                        </a:rPr>
                        <a:t> </a:t>
                      </a:r>
                      <a:r>
                        <a:rPr lang="en-US" b="1" dirty="0" err="1" smtClean="0">
                          <a:solidFill>
                            <a:srgbClr val="0000FF"/>
                          </a:solidFill>
                        </a:rPr>
                        <a:t>fisiche</a:t>
                      </a:r>
                      <a:r>
                        <a:rPr lang="en-US" b="1" dirty="0" smtClean="0">
                          <a:solidFill>
                            <a:srgbClr val="0000FF"/>
                          </a:solidFill>
                        </a:rPr>
                        <a:t>.</a:t>
                      </a:r>
                    </a:p>
                    <a:p>
                      <a:endParaRPr lang="en-US" b="1" dirty="0" smtClean="0">
                        <a:solidFill>
                          <a:srgbClr val="0000FF"/>
                        </a:solidFill>
                      </a:endParaRPr>
                    </a:p>
                    <a:p>
                      <a:pPr marL="285750" indent="-285750">
                        <a:buFont typeface="Arial"/>
                        <a:buChar char="•"/>
                      </a:pPr>
                      <a:r>
                        <a:rPr lang="it-IT" b="1" dirty="0" smtClean="0">
                          <a:solidFill>
                            <a:srgbClr val="0000FF"/>
                          </a:solidFill>
                        </a:rPr>
                        <a:t>Difficoltà relazionali / emozionali</a:t>
                      </a:r>
                    </a:p>
                    <a:p>
                      <a:endParaRPr lang="it-IT" b="1" dirty="0" smtClean="0">
                        <a:solidFill>
                          <a:srgbClr val="0000FF"/>
                        </a:solidFill>
                      </a:endParaRPr>
                    </a:p>
                    <a:p>
                      <a:pPr marL="285750" lvl="0" indent="-285750">
                        <a:buFont typeface="Arial"/>
                        <a:buChar char="•"/>
                      </a:pPr>
                      <a:r>
                        <a:rPr lang="it-IT" b="1" dirty="0" smtClean="0">
                          <a:solidFill>
                            <a:srgbClr val="0000FF"/>
                          </a:solidFill>
                          <a:latin typeface="Arial"/>
                          <a:cs typeface="Arial"/>
                        </a:rPr>
                        <a:t>Apatia/difficoltà comportamentali</a:t>
                      </a:r>
                    </a:p>
                    <a:p>
                      <a:endParaRPr lang="en-US" dirty="0"/>
                    </a:p>
                  </a:txBody>
                  <a:tcPr/>
                </a:tc>
                <a:tc>
                  <a:txBody>
                    <a:bodyPr/>
                    <a:lstStyle/>
                    <a:p>
                      <a:endParaRPr lang="en-US" dirty="0" smtClean="0"/>
                    </a:p>
                    <a:p>
                      <a:endParaRPr lang="en-US" dirty="0" smtClean="0"/>
                    </a:p>
                    <a:p>
                      <a:endParaRPr lang="en-US" dirty="0" smtClean="0"/>
                    </a:p>
                    <a:p>
                      <a:pPr marL="285750" indent="-285750">
                        <a:buFont typeface="Arial"/>
                        <a:buChar char="•"/>
                      </a:pPr>
                      <a:r>
                        <a:rPr lang="en-US" b="1" dirty="0" err="1" smtClean="0">
                          <a:solidFill>
                            <a:srgbClr val="0000FF"/>
                          </a:solidFill>
                        </a:rPr>
                        <a:t>Alunni</a:t>
                      </a:r>
                      <a:r>
                        <a:rPr lang="en-US" b="1" dirty="0" smtClean="0">
                          <a:solidFill>
                            <a:srgbClr val="0000FF"/>
                          </a:solidFill>
                        </a:rPr>
                        <a:t> con </a:t>
                      </a:r>
                      <a:r>
                        <a:rPr lang="en-US" b="1" dirty="0" err="1" smtClean="0">
                          <a:solidFill>
                            <a:srgbClr val="0000FF"/>
                          </a:solidFill>
                        </a:rPr>
                        <a:t>dsa</a:t>
                      </a:r>
                      <a:r>
                        <a:rPr lang="en-US" b="1" dirty="0" smtClean="0">
                          <a:solidFill>
                            <a:srgbClr val="0000FF"/>
                          </a:solidFill>
                        </a:rPr>
                        <a:t> o </a:t>
                      </a:r>
                      <a:r>
                        <a:rPr lang="en-US" b="1" dirty="0" err="1" smtClean="0">
                          <a:solidFill>
                            <a:srgbClr val="0000FF"/>
                          </a:solidFill>
                        </a:rPr>
                        <a:t>disturbi</a:t>
                      </a:r>
                      <a:r>
                        <a:rPr lang="en-US" b="1" dirty="0" smtClean="0">
                          <a:solidFill>
                            <a:srgbClr val="0000FF"/>
                          </a:solidFill>
                        </a:rPr>
                        <a:t> </a:t>
                      </a:r>
                      <a:r>
                        <a:rPr lang="en-US" b="1" dirty="0" err="1" smtClean="0">
                          <a:solidFill>
                            <a:srgbClr val="0000FF"/>
                          </a:solidFill>
                        </a:rPr>
                        <a:t>evolutivi</a:t>
                      </a:r>
                      <a:r>
                        <a:rPr lang="en-US" b="1" dirty="0" smtClean="0">
                          <a:solidFill>
                            <a:srgbClr val="0000FF"/>
                          </a:solidFill>
                        </a:rPr>
                        <a:t> </a:t>
                      </a:r>
                      <a:r>
                        <a:rPr lang="en-US" b="1" dirty="0" err="1" smtClean="0">
                          <a:solidFill>
                            <a:srgbClr val="0000FF"/>
                          </a:solidFill>
                        </a:rPr>
                        <a:t>specifici</a:t>
                      </a:r>
                      <a:endParaRPr lang="en-US" b="1" dirty="0" smtClean="0">
                        <a:solidFill>
                          <a:srgbClr val="0000FF"/>
                        </a:solidFill>
                      </a:endParaRPr>
                    </a:p>
                    <a:p>
                      <a:endParaRPr lang="en-US" b="1" dirty="0" smtClean="0">
                        <a:solidFill>
                          <a:srgbClr val="0000FF"/>
                        </a:solidFill>
                      </a:endParaRPr>
                    </a:p>
                    <a:p>
                      <a:pPr marL="285750" indent="-285750">
                        <a:buFont typeface="Arial"/>
                        <a:buChar char="•"/>
                      </a:pPr>
                      <a:r>
                        <a:rPr lang="en-US" b="1" dirty="0" err="1" smtClean="0">
                          <a:solidFill>
                            <a:srgbClr val="0000FF"/>
                          </a:solidFill>
                        </a:rPr>
                        <a:t>Alunni</a:t>
                      </a:r>
                      <a:r>
                        <a:rPr lang="en-US" b="1" baseline="0" dirty="0" smtClean="0">
                          <a:solidFill>
                            <a:srgbClr val="0000FF"/>
                          </a:solidFill>
                        </a:rPr>
                        <a:t> </a:t>
                      </a:r>
                      <a:r>
                        <a:rPr lang="en-US" b="1" baseline="0" dirty="0" err="1" smtClean="0">
                          <a:solidFill>
                            <a:srgbClr val="0000FF"/>
                          </a:solidFill>
                        </a:rPr>
                        <a:t>disabili</a:t>
                      </a:r>
                      <a:r>
                        <a:rPr lang="en-US" b="1" baseline="0" dirty="0" smtClean="0">
                          <a:solidFill>
                            <a:srgbClr val="0000FF"/>
                          </a:solidFill>
                        </a:rPr>
                        <a:t> (</a:t>
                      </a:r>
                      <a:r>
                        <a:rPr lang="en-US" b="1" baseline="0" dirty="0" err="1" smtClean="0">
                          <a:solidFill>
                            <a:srgbClr val="0000FF"/>
                          </a:solidFill>
                        </a:rPr>
                        <a:t>disabilità</a:t>
                      </a:r>
                      <a:r>
                        <a:rPr lang="en-US" b="1" baseline="0" dirty="0" smtClean="0">
                          <a:solidFill>
                            <a:srgbClr val="0000FF"/>
                          </a:solidFill>
                        </a:rPr>
                        <a:t> </a:t>
                      </a:r>
                      <a:r>
                        <a:rPr lang="en-US" b="1" baseline="0" dirty="0" err="1" smtClean="0">
                          <a:solidFill>
                            <a:srgbClr val="0000FF"/>
                          </a:solidFill>
                        </a:rPr>
                        <a:t>fisica</a:t>
                      </a:r>
                      <a:r>
                        <a:rPr lang="en-US" b="1" baseline="0" dirty="0" smtClean="0">
                          <a:solidFill>
                            <a:srgbClr val="0000FF"/>
                          </a:solidFill>
                        </a:rPr>
                        <a:t> e </a:t>
                      </a:r>
                      <a:r>
                        <a:rPr lang="en-US" b="1" baseline="0" dirty="0" err="1" smtClean="0">
                          <a:solidFill>
                            <a:srgbClr val="0000FF"/>
                          </a:solidFill>
                        </a:rPr>
                        <a:t>mentale</a:t>
                      </a:r>
                      <a:r>
                        <a:rPr lang="en-US" b="1" baseline="0" dirty="0" smtClean="0">
                          <a:solidFill>
                            <a:srgbClr val="0000FF"/>
                          </a:solidFill>
                        </a:rPr>
                        <a:t>)</a:t>
                      </a:r>
                    </a:p>
                    <a:p>
                      <a:pPr marL="0" indent="0">
                        <a:buFont typeface="Arial"/>
                        <a:buNone/>
                      </a:pPr>
                      <a:endParaRPr lang="en-US" b="1" baseline="0" dirty="0" smtClean="0">
                        <a:solidFill>
                          <a:srgbClr val="0000FF"/>
                        </a:solidFill>
                      </a:endParaRPr>
                    </a:p>
                    <a:p>
                      <a:pPr marL="0" indent="0">
                        <a:buFont typeface="Arial"/>
                        <a:buNone/>
                      </a:pPr>
                      <a:endParaRPr lang="en-US" b="1" baseline="0" dirty="0" smtClean="0">
                        <a:solidFill>
                          <a:srgbClr val="0000FF"/>
                        </a:solidFill>
                      </a:endParaRPr>
                    </a:p>
                    <a:p>
                      <a:pPr marL="285750" indent="-285750">
                        <a:buFont typeface="Arial"/>
                        <a:buChar char="•"/>
                      </a:pPr>
                      <a:r>
                        <a:rPr lang="en-US" b="1" dirty="0" err="1" smtClean="0">
                          <a:solidFill>
                            <a:srgbClr val="0000FF"/>
                          </a:solidFill>
                        </a:rPr>
                        <a:t>Alunni</a:t>
                      </a:r>
                      <a:r>
                        <a:rPr lang="en-US" b="1" dirty="0" smtClean="0">
                          <a:solidFill>
                            <a:srgbClr val="0000FF"/>
                          </a:solidFill>
                        </a:rPr>
                        <a:t> con </a:t>
                      </a:r>
                      <a:r>
                        <a:rPr lang="en-US" b="1" dirty="0" err="1" smtClean="0">
                          <a:solidFill>
                            <a:srgbClr val="0000FF"/>
                          </a:solidFill>
                        </a:rPr>
                        <a:t>svantaggio</a:t>
                      </a:r>
                      <a:r>
                        <a:rPr lang="en-US" b="1" dirty="0" smtClean="0">
                          <a:solidFill>
                            <a:srgbClr val="0000FF"/>
                          </a:solidFill>
                        </a:rPr>
                        <a:t> </a:t>
                      </a:r>
                      <a:r>
                        <a:rPr lang="en-US" b="1" dirty="0" err="1" smtClean="0">
                          <a:solidFill>
                            <a:srgbClr val="0000FF"/>
                          </a:solidFill>
                        </a:rPr>
                        <a:t>sociale</a:t>
                      </a:r>
                      <a:r>
                        <a:rPr lang="en-US" b="1" dirty="0" smtClean="0">
                          <a:solidFill>
                            <a:srgbClr val="0000FF"/>
                          </a:solidFill>
                        </a:rPr>
                        <a:t> e </a:t>
                      </a:r>
                      <a:r>
                        <a:rPr lang="en-US" b="1" dirty="0" err="1" smtClean="0">
                          <a:solidFill>
                            <a:srgbClr val="0000FF"/>
                          </a:solidFill>
                        </a:rPr>
                        <a:t>culturale</a:t>
                      </a:r>
                      <a:endParaRPr lang="en-US" b="1" dirty="0" smtClean="0">
                        <a:solidFill>
                          <a:srgbClr val="0000FF"/>
                        </a:solidFill>
                      </a:endParaRPr>
                    </a:p>
                    <a:p>
                      <a:pPr marL="0" indent="0">
                        <a:buFont typeface="Arial"/>
                        <a:buNone/>
                      </a:pPr>
                      <a:endParaRPr lang="en-US" b="1" dirty="0" smtClean="0">
                        <a:solidFill>
                          <a:srgbClr val="0000FF"/>
                        </a:solidFill>
                      </a:endParaRPr>
                    </a:p>
                    <a:p>
                      <a:pPr marL="0" indent="0">
                        <a:buFont typeface="Arial"/>
                        <a:buNone/>
                      </a:pPr>
                      <a:endParaRPr lang="en-US" b="1" dirty="0" smtClean="0">
                        <a:solidFill>
                          <a:srgbClr val="0000FF"/>
                        </a:solidFill>
                      </a:endParaRPr>
                    </a:p>
                    <a:p>
                      <a:pPr marL="0" indent="0">
                        <a:buFont typeface="Arial"/>
                        <a:buNone/>
                      </a:pPr>
                      <a:endParaRPr lang="en-US" b="1" dirty="0" smtClean="0">
                        <a:solidFill>
                          <a:srgbClr val="0000FF"/>
                        </a:solidFill>
                      </a:endParaRPr>
                    </a:p>
                    <a:p>
                      <a:pPr marL="285750" indent="-285750">
                        <a:buFont typeface="Arial"/>
                        <a:buChar char="•"/>
                      </a:pPr>
                      <a:r>
                        <a:rPr lang="en-US" b="1" dirty="0" err="1" smtClean="0">
                          <a:solidFill>
                            <a:srgbClr val="0000FF"/>
                          </a:solidFill>
                        </a:rPr>
                        <a:t>Svantaggiati</a:t>
                      </a:r>
                      <a:r>
                        <a:rPr lang="en-US" b="1" dirty="0" smtClean="0">
                          <a:solidFill>
                            <a:srgbClr val="0000FF"/>
                          </a:solidFill>
                        </a:rPr>
                        <a:t> per la non </a:t>
                      </a:r>
                      <a:r>
                        <a:rPr lang="en-US" b="1" dirty="0" err="1" smtClean="0">
                          <a:solidFill>
                            <a:srgbClr val="0000FF"/>
                          </a:solidFill>
                        </a:rPr>
                        <a:t>conoscenza</a:t>
                      </a:r>
                      <a:r>
                        <a:rPr lang="en-US" b="1" dirty="0" smtClean="0">
                          <a:solidFill>
                            <a:srgbClr val="0000FF"/>
                          </a:solidFill>
                        </a:rPr>
                        <a:t> </a:t>
                      </a:r>
                      <a:r>
                        <a:rPr lang="en-US" b="1" dirty="0" err="1" smtClean="0">
                          <a:solidFill>
                            <a:srgbClr val="0000FF"/>
                          </a:solidFill>
                        </a:rPr>
                        <a:t>della</a:t>
                      </a:r>
                      <a:r>
                        <a:rPr lang="en-US" b="1" dirty="0" smtClean="0">
                          <a:solidFill>
                            <a:srgbClr val="0000FF"/>
                          </a:solidFill>
                        </a:rPr>
                        <a:t> lingua </a:t>
                      </a:r>
                      <a:r>
                        <a:rPr lang="en-US" b="1" dirty="0" err="1" smtClean="0">
                          <a:solidFill>
                            <a:srgbClr val="0000FF"/>
                          </a:solidFill>
                        </a:rPr>
                        <a:t>italiana</a:t>
                      </a:r>
                      <a:r>
                        <a:rPr lang="en-US" b="1" dirty="0" smtClean="0">
                          <a:solidFill>
                            <a:srgbClr val="0000FF"/>
                          </a:solidFill>
                        </a:rPr>
                        <a:t>.</a:t>
                      </a:r>
                      <a:endParaRPr lang="en-US" b="1" dirty="0">
                        <a:solidFill>
                          <a:srgbClr val="0000FF"/>
                        </a:solidFill>
                      </a:endParaRPr>
                    </a:p>
                  </a:txBody>
                  <a:tcPr/>
                </a:tc>
              </a:tr>
            </a:tbl>
          </a:graphicData>
        </a:graphic>
      </p:graphicFrame>
      <p:cxnSp>
        <p:nvCxnSpPr>
          <p:cNvPr id="8" name="Straight Arrow Connector 7"/>
          <p:cNvCxnSpPr/>
          <p:nvPr/>
        </p:nvCxnSpPr>
        <p:spPr>
          <a:xfrm>
            <a:off x="4110414" y="2189212"/>
            <a:ext cx="75190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4110414" y="3024790"/>
            <a:ext cx="75190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Right Bracket 14"/>
          <p:cNvSpPr/>
          <p:nvPr/>
        </p:nvSpPr>
        <p:spPr>
          <a:xfrm>
            <a:off x="3609144" y="3659828"/>
            <a:ext cx="367598" cy="1102962"/>
          </a:xfrm>
          <a:prstGeom prst="rightBracket">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7" name="Straight Arrow Connector 16"/>
          <p:cNvCxnSpPr/>
          <p:nvPr/>
        </p:nvCxnSpPr>
        <p:spPr>
          <a:xfrm>
            <a:off x="4110414" y="4177886"/>
            <a:ext cx="75190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4093363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0"/>
            <a:ext cx="8042276" cy="1115471"/>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755088"/>
            <a:ext cx="8042276" cy="5886253"/>
          </a:xfrm>
        </p:spPr>
        <p:txBody>
          <a:bodyPr>
            <a:normAutofit fontScale="92500"/>
          </a:bodyPr>
          <a:lstStyle/>
          <a:p>
            <a:pPr marL="0" indent="0" algn="ctr">
              <a:buNone/>
            </a:pPr>
            <a:r>
              <a:rPr lang="it-IT" b="1" dirty="0">
                <a:solidFill>
                  <a:srgbClr val="FF0000"/>
                </a:solidFill>
              </a:rPr>
              <a:t>L’espressione “Bisogni Educativi Speciali” (BES) </a:t>
            </a:r>
            <a:endParaRPr lang="it-IT" b="1" dirty="0" smtClean="0">
              <a:solidFill>
                <a:srgbClr val="FF0000"/>
              </a:solidFill>
            </a:endParaRPr>
          </a:p>
          <a:p>
            <a:pPr marL="0" indent="0" algn="ctr">
              <a:buNone/>
            </a:pPr>
            <a:r>
              <a:rPr lang="it-IT" dirty="0" smtClean="0"/>
              <a:t>è </a:t>
            </a:r>
            <a:r>
              <a:rPr lang="it-IT" dirty="0"/>
              <a:t>entrata </a:t>
            </a:r>
            <a:r>
              <a:rPr lang="it-IT" dirty="0" smtClean="0"/>
              <a:t>in </a:t>
            </a:r>
            <a:r>
              <a:rPr lang="it-IT" dirty="0"/>
              <a:t>uso in Italia dopo l’emanazione della Direttiva ministeriale del 27 dicembre 2012 “Strumenti di intervento per alunni con Bisogni Educativi Speciali e organizzazione territoriale per l’inclusione scolastica</a:t>
            </a:r>
            <a:r>
              <a:rPr lang="it-IT" dirty="0" smtClean="0"/>
              <a:t>“</a:t>
            </a:r>
          </a:p>
          <a:p>
            <a:pPr marL="0" indent="0" algn="ctr">
              <a:buNone/>
            </a:pPr>
            <a:r>
              <a:rPr lang="it-IT" dirty="0"/>
              <a:t>L’area dello </a:t>
            </a:r>
            <a:r>
              <a:rPr lang="it-IT" b="1" dirty="0">
                <a:solidFill>
                  <a:srgbClr val="FF0000"/>
                </a:solidFill>
              </a:rPr>
              <a:t>svantaggio scolastico </a:t>
            </a:r>
            <a:r>
              <a:rPr lang="it-IT" dirty="0"/>
              <a:t>è molto più ampia di quella riferibile esplicitamente alla presenza di deficit. </a:t>
            </a:r>
            <a:endParaRPr lang="it-IT" dirty="0" smtClean="0"/>
          </a:p>
          <a:p>
            <a:pPr marL="0" indent="0" algn="ctr">
              <a:buNone/>
            </a:pPr>
            <a:r>
              <a:rPr lang="it-IT" i="1" u="sng" dirty="0" smtClean="0"/>
              <a:t>In </a:t>
            </a:r>
            <a:r>
              <a:rPr lang="it-IT" i="1" u="sng" dirty="0"/>
              <a:t>ogni classe ci sono alunni che presentano una richiesta di speciale attenzione per una varietà di ragioni</a:t>
            </a:r>
            <a:r>
              <a:rPr lang="it-IT" dirty="0"/>
              <a:t>: </a:t>
            </a:r>
            <a:endParaRPr lang="it-IT" dirty="0" smtClean="0"/>
          </a:p>
          <a:p>
            <a:pPr marL="0" indent="0" algn="ctr">
              <a:buNone/>
            </a:pPr>
            <a:r>
              <a:rPr lang="it-IT" dirty="0" smtClean="0"/>
              <a:t>svantaggio </a:t>
            </a:r>
            <a:r>
              <a:rPr lang="it-IT" dirty="0"/>
              <a:t>sociale e culturale, disturbi specifici di apprendimento e/o disturbi evolutivi specifici, difficoltà derivanti dalla non conoscenza della cultura e della lingua italiana perché appartenenti a culture diverse”.</a:t>
            </a:r>
            <a:endParaRPr lang="en-US" dirty="0"/>
          </a:p>
        </p:txBody>
      </p:sp>
    </p:spTree>
    <p:extLst>
      <p:ext uri="{BB962C8B-B14F-4D97-AF65-F5344CB8AC3E}">
        <p14:creationId xmlns:p14="http://schemas.microsoft.com/office/powerpoint/2010/main" xmlns="" val="1667717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417788"/>
            <a:ext cx="8042276" cy="5857879"/>
          </a:xfrm>
        </p:spPr>
        <p:txBody>
          <a:bodyPr/>
          <a:lstStyle/>
          <a:p>
            <a:pPr marL="0" indent="0" algn="ctr">
              <a:buNone/>
            </a:pPr>
            <a:endParaRPr lang="en-US" dirty="0" smtClean="0">
              <a:solidFill>
                <a:schemeClr val="tx2">
                  <a:lumMod val="90000"/>
                  <a:lumOff val="10000"/>
                </a:schemeClr>
              </a:solidFill>
            </a:endParaRPr>
          </a:p>
          <a:p>
            <a:pPr marL="0" indent="0" algn="ctr">
              <a:buNone/>
            </a:pPr>
            <a:r>
              <a:rPr lang="en-US" dirty="0" err="1" smtClean="0">
                <a:solidFill>
                  <a:schemeClr val="tx2">
                    <a:lumMod val="90000"/>
                    <a:lumOff val="10000"/>
                  </a:schemeClr>
                </a:solidFill>
              </a:rPr>
              <a:t>Esiste</a:t>
            </a:r>
            <a:r>
              <a:rPr lang="en-US" dirty="0" smtClean="0">
                <a:solidFill>
                  <a:schemeClr val="tx2">
                    <a:lumMod val="90000"/>
                    <a:lumOff val="10000"/>
                  </a:schemeClr>
                </a:solidFill>
              </a:rPr>
              <a:t> </a:t>
            </a:r>
            <a:r>
              <a:rPr lang="en-US" b="1" dirty="0" smtClean="0">
                <a:solidFill>
                  <a:srgbClr val="FF0000"/>
                </a:solidFill>
              </a:rPr>
              <a:t>un confine  </a:t>
            </a:r>
            <a:r>
              <a:rPr lang="en-US" dirty="0" err="1" smtClean="0">
                <a:solidFill>
                  <a:schemeClr val="tx2">
                    <a:lumMod val="90000"/>
                    <a:lumOff val="10000"/>
                  </a:schemeClr>
                </a:solidFill>
              </a:rPr>
              <a:t>tra</a:t>
            </a:r>
            <a:r>
              <a:rPr lang="en-US" dirty="0" smtClean="0">
                <a:solidFill>
                  <a:schemeClr val="tx2">
                    <a:lumMod val="90000"/>
                    <a:lumOff val="10000"/>
                  </a:schemeClr>
                </a:solidFill>
              </a:rPr>
              <a:t> </a:t>
            </a:r>
            <a:r>
              <a:rPr lang="en-US" b="1" dirty="0" err="1" smtClean="0">
                <a:solidFill>
                  <a:srgbClr val="0000FF"/>
                </a:solidFill>
              </a:rPr>
              <a:t>disagio</a:t>
            </a:r>
            <a:r>
              <a:rPr lang="en-US" b="1" dirty="0" smtClean="0">
                <a:solidFill>
                  <a:srgbClr val="0000FF"/>
                </a:solidFill>
              </a:rPr>
              <a:t> e le sue </a:t>
            </a:r>
            <a:r>
              <a:rPr lang="en-US" b="1" dirty="0" err="1" smtClean="0">
                <a:solidFill>
                  <a:srgbClr val="0000FF"/>
                </a:solidFill>
              </a:rPr>
              <a:t>manifestazioni</a:t>
            </a:r>
            <a:r>
              <a:rPr lang="en-US" b="1" dirty="0" smtClean="0">
                <a:solidFill>
                  <a:srgbClr val="0000FF"/>
                </a:solidFill>
              </a:rPr>
              <a:t> </a:t>
            </a:r>
          </a:p>
          <a:p>
            <a:pPr marL="0" indent="0" algn="ctr">
              <a:buNone/>
            </a:pPr>
            <a:r>
              <a:rPr lang="en-US" dirty="0" err="1" smtClean="0">
                <a:solidFill>
                  <a:schemeClr val="tx2">
                    <a:lumMod val="90000"/>
                    <a:lumOff val="10000"/>
                  </a:schemeClr>
                </a:solidFill>
              </a:rPr>
              <a:t>inteso</a:t>
            </a:r>
            <a:r>
              <a:rPr lang="en-US" dirty="0" smtClean="0">
                <a:solidFill>
                  <a:schemeClr val="tx2">
                    <a:lumMod val="90000"/>
                    <a:lumOff val="10000"/>
                  </a:schemeClr>
                </a:solidFill>
              </a:rPr>
              <a:t> come </a:t>
            </a:r>
            <a:r>
              <a:rPr lang="it-IT" dirty="0" smtClean="0">
                <a:solidFill>
                  <a:schemeClr val="tx2">
                    <a:lumMod val="90000"/>
                    <a:lumOff val="10000"/>
                  </a:schemeClr>
                </a:solidFill>
                <a:latin typeface="Arial"/>
                <a:cs typeface="Arial"/>
              </a:rPr>
              <a:t>“</a:t>
            </a:r>
            <a:r>
              <a:rPr lang="it-IT" dirty="0">
                <a:solidFill>
                  <a:schemeClr val="tx2">
                    <a:lumMod val="90000"/>
                    <a:lumOff val="10000"/>
                  </a:schemeClr>
                </a:solidFill>
                <a:latin typeface="Arial"/>
                <a:cs typeface="Arial"/>
              </a:rPr>
              <a:t>uno stato emotivo, non correlato significativamente a disturbi di tipo psicopatologico, linguistici o di ritardo cognitivo, che si manifesta attraverso un insieme di comportamenti </a:t>
            </a:r>
            <a:r>
              <a:rPr lang="it-IT" dirty="0" smtClean="0">
                <a:solidFill>
                  <a:schemeClr val="tx2">
                    <a:lumMod val="90000"/>
                    <a:lumOff val="10000"/>
                  </a:schemeClr>
                </a:solidFill>
                <a:latin typeface="Arial"/>
                <a:cs typeface="Arial"/>
              </a:rPr>
              <a:t>disfunzionali</a:t>
            </a:r>
          </a:p>
          <a:p>
            <a:pPr marL="0" indent="0" algn="ctr">
              <a:buNone/>
            </a:pPr>
            <a:r>
              <a:rPr lang="en-US" dirty="0" smtClean="0">
                <a:solidFill>
                  <a:schemeClr val="tx2">
                    <a:lumMod val="90000"/>
                    <a:lumOff val="10000"/>
                  </a:schemeClr>
                </a:solidFill>
                <a:latin typeface="Arial"/>
                <a:cs typeface="Arial"/>
              </a:rPr>
              <a:t>e </a:t>
            </a:r>
            <a:r>
              <a:rPr lang="en-US" b="1" dirty="0" err="1" smtClean="0">
                <a:solidFill>
                  <a:srgbClr val="0000FF"/>
                </a:solidFill>
                <a:latin typeface="Arial"/>
                <a:cs typeface="Arial"/>
              </a:rPr>
              <a:t>alunni</a:t>
            </a:r>
            <a:r>
              <a:rPr lang="en-US" b="1" dirty="0" smtClean="0">
                <a:solidFill>
                  <a:srgbClr val="0000FF"/>
                </a:solidFill>
                <a:latin typeface="Arial"/>
                <a:cs typeface="Arial"/>
              </a:rPr>
              <a:t> con </a:t>
            </a:r>
            <a:r>
              <a:rPr lang="en-US" b="1" dirty="0" err="1" smtClean="0">
                <a:solidFill>
                  <a:srgbClr val="0000FF"/>
                </a:solidFill>
                <a:latin typeface="Arial"/>
                <a:cs typeface="Arial"/>
              </a:rPr>
              <a:t>bisogni</a:t>
            </a:r>
            <a:r>
              <a:rPr lang="en-US" b="1" dirty="0" smtClean="0">
                <a:solidFill>
                  <a:srgbClr val="0000FF"/>
                </a:solidFill>
                <a:latin typeface="Arial"/>
                <a:cs typeface="Arial"/>
              </a:rPr>
              <a:t> </a:t>
            </a:r>
            <a:r>
              <a:rPr lang="en-US" b="1" dirty="0" err="1" smtClean="0">
                <a:solidFill>
                  <a:srgbClr val="0000FF"/>
                </a:solidFill>
                <a:latin typeface="Arial"/>
                <a:cs typeface="Arial"/>
              </a:rPr>
              <a:t>educativi</a:t>
            </a:r>
            <a:r>
              <a:rPr lang="en-US" b="1" dirty="0" smtClean="0">
                <a:solidFill>
                  <a:srgbClr val="0000FF"/>
                </a:solidFill>
                <a:latin typeface="Arial"/>
                <a:cs typeface="Arial"/>
              </a:rPr>
              <a:t> </a:t>
            </a:r>
            <a:r>
              <a:rPr lang="en-US" b="1" dirty="0" err="1" smtClean="0">
                <a:solidFill>
                  <a:srgbClr val="0000FF"/>
                </a:solidFill>
                <a:latin typeface="Arial"/>
                <a:cs typeface="Arial"/>
              </a:rPr>
              <a:t>speciali</a:t>
            </a:r>
            <a:r>
              <a:rPr lang="en-US" b="1" dirty="0" smtClean="0">
                <a:solidFill>
                  <a:srgbClr val="0000FF"/>
                </a:solidFill>
                <a:latin typeface="Arial"/>
                <a:cs typeface="Arial"/>
              </a:rPr>
              <a:t>.</a:t>
            </a:r>
          </a:p>
          <a:p>
            <a:pPr marL="0" indent="0" algn="ctr">
              <a:buNone/>
            </a:pPr>
            <a:r>
              <a:rPr lang="en-US" dirty="0" smtClean="0">
                <a:solidFill>
                  <a:schemeClr val="tx2">
                    <a:lumMod val="90000"/>
                    <a:lumOff val="10000"/>
                  </a:schemeClr>
                </a:solidFill>
                <a:latin typeface="Arial"/>
                <a:cs typeface="Arial"/>
              </a:rPr>
              <a:t>A </a:t>
            </a:r>
            <a:r>
              <a:rPr lang="en-US" dirty="0" err="1" smtClean="0">
                <a:solidFill>
                  <a:schemeClr val="tx2">
                    <a:lumMod val="90000"/>
                    <a:lumOff val="10000"/>
                  </a:schemeClr>
                </a:solidFill>
                <a:latin typeface="Arial"/>
                <a:cs typeface="Arial"/>
              </a:rPr>
              <a:t>livello</a:t>
            </a:r>
            <a:r>
              <a:rPr lang="en-US" dirty="0" smtClean="0">
                <a:solidFill>
                  <a:schemeClr val="tx2">
                    <a:lumMod val="90000"/>
                    <a:lumOff val="10000"/>
                  </a:schemeClr>
                </a:solidFill>
                <a:latin typeface="Arial"/>
                <a:cs typeface="Arial"/>
              </a:rPr>
              <a:t> </a:t>
            </a:r>
            <a:r>
              <a:rPr lang="en-US" dirty="0" err="1" smtClean="0">
                <a:solidFill>
                  <a:schemeClr val="tx2">
                    <a:lumMod val="90000"/>
                    <a:lumOff val="10000"/>
                  </a:schemeClr>
                </a:solidFill>
                <a:latin typeface="Arial"/>
                <a:cs typeface="Arial"/>
              </a:rPr>
              <a:t>normativo</a:t>
            </a:r>
            <a:r>
              <a:rPr lang="en-US" dirty="0" smtClean="0">
                <a:solidFill>
                  <a:schemeClr val="tx2">
                    <a:lumMod val="90000"/>
                    <a:lumOff val="10000"/>
                  </a:schemeClr>
                </a:solidFill>
                <a:latin typeface="Arial"/>
                <a:cs typeface="Arial"/>
              </a:rPr>
              <a:t> le </a:t>
            </a:r>
            <a:r>
              <a:rPr lang="en-US" dirty="0" err="1" smtClean="0">
                <a:solidFill>
                  <a:schemeClr val="tx2">
                    <a:lumMod val="90000"/>
                    <a:lumOff val="10000"/>
                  </a:schemeClr>
                </a:solidFill>
                <a:latin typeface="Arial"/>
                <a:cs typeface="Arial"/>
              </a:rPr>
              <a:t>aree</a:t>
            </a:r>
            <a:r>
              <a:rPr lang="en-US" dirty="0" smtClean="0">
                <a:solidFill>
                  <a:schemeClr val="tx2">
                    <a:lumMod val="90000"/>
                    <a:lumOff val="10000"/>
                  </a:schemeClr>
                </a:solidFill>
                <a:latin typeface="Arial"/>
                <a:cs typeface="Arial"/>
              </a:rPr>
              <a:t> di </a:t>
            </a:r>
            <a:r>
              <a:rPr lang="en-US" dirty="0" err="1" smtClean="0">
                <a:solidFill>
                  <a:schemeClr val="tx2">
                    <a:lumMod val="90000"/>
                    <a:lumOff val="10000"/>
                  </a:schemeClr>
                </a:solidFill>
                <a:latin typeface="Arial"/>
                <a:cs typeface="Arial"/>
              </a:rPr>
              <a:t>inclusione</a:t>
            </a:r>
            <a:r>
              <a:rPr lang="en-US" dirty="0" smtClean="0">
                <a:solidFill>
                  <a:schemeClr val="tx2">
                    <a:lumMod val="90000"/>
                    <a:lumOff val="10000"/>
                  </a:schemeClr>
                </a:solidFill>
                <a:latin typeface="Arial"/>
                <a:cs typeface="Arial"/>
              </a:rPr>
              <a:t> per </a:t>
            </a:r>
            <a:r>
              <a:rPr lang="en-US" dirty="0" err="1" smtClean="0">
                <a:solidFill>
                  <a:schemeClr val="tx2">
                    <a:lumMod val="90000"/>
                    <a:lumOff val="10000"/>
                  </a:schemeClr>
                </a:solidFill>
                <a:latin typeface="Arial"/>
                <a:cs typeface="Arial"/>
              </a:rPr>
              <a:t>i</a:t>
            </a:r>
            <a:r>
              <a:rPr lang="en-US" dirty="0" smtClean="0">
                <a:solidFill>
                  <a:schemeClr val="tx2">
                    <a:lumMod val="90000"/>
                    <a:lumOff val="10000"/>
                  </a:schemeClr>
                </a:solidFill>
                <a:latin typeface="Arial"/>
                <a:cs typeface="Arial"/>
              </a:rPr>
              <a:t> BES </a:t>
            </a:r>
            <a:r>
              <a:rPr lang="en-US" dirty="0" err="1" smtClean="0">
                <a:solidFill>
                  <a:schemeClr val="tx2">
                    <a:lumMod val="90000"/>
                    <a:lumOff val="10000"/>
                  </a:schemeClr>
                </a:solidFill>
                <a:latin typeface="Arial"/>
                <a:cs typeface="Arial"/>
              </a:rPr>
              <a:t>sono</a:t>
            </a:r>
            <a:r>
              <a:rPr lang="en-US" dirty="0" smtClean="0">
                <a:solidFill>
                  <a:schemeClr val="tx2">
                    <a:lumMod val="90000"/>
                    <a:lumOff val="10000"/>
                  </a:schemeClr>
                </a:solidFill>
                <a:latin typeface="Arial"/>
                <a:cs typeface="Arial"/>
              </a:rPr>
              <a:t> ben delimitate.</a:t>
            </a:r>
          </a:p>
          <a:p>
            <a:pPr marL="0" indent="0" algn="ctr">
              <a:buNone/>
            </a:pPr>
            <a:endParaRPr lang="it-IT" dirty="0" smtClean="0">
              <a:solidFill>
                <a:schemeClr val="tx2">
                  <a:lumMod val="90000"/>
                  <a:lumOff val="10000"/>
                </a:schemeClr>
              </a:solidFill>
              <a:latin typeface="Arial"/>
              <a:cs typeface="Arial"/>
            </a:endParaRPr>
          </a:p>
          <a:p>
            <a:pPr marL="0" indent="0" algn="ctr">
              <a:buNone/>
            </a:pPr>
            <a:endParaRPr lang="en-US" dirty="0">
              <a:solidFill>
                <a:schemeClr val="tx2">
                  <a:lumMod val="90000"/>
                  <a:lumOff val="10000"/>
                </a:schemeClr>
              </a:solidFill>
            </a:endParaRPr>
          </a:p>
        </p:txBody>
      </p:sp>
    </p:spTree>
    <p:extLst>
      <p:ext uri="{BB962C8B-B14F-4D97-AF65-F5344CB8AC3E}">
        <p14:creationId xmlns:p14="http://schemas.microsoft.com/office/powerpoint/2010/main" xmlns="" val="16251897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467922"/>
            <a:ext cx="8042276" cy="5807745"/>
          </a:xfrm>
        </p:spPr>
        <p:txBody>
          <a:bodyPr>
            <a:normAutofit/>
          </a:bodyPr>
          <a:lstStyle/>
          <a:p>
            <a:pPr marL="0" indent="0" algn="ctr">
              <a:buNone/>
            </a:pPr>
            <a:r>
              <a:rPr lang="en-US" b="1" dirty="0" smtClean="0"/>
              <a:t>In </a:t>
            </a:r>
            <a:r>
              <a:rPr lang="en-US" b="1" dirty="0" err="1" smtClean="0"/>
              <a:t>primis</a:t>
            </a:r>
            <a:endParaRPr lang="en-US" b="1" dirty="0" smtClean="0"/>
          </a:p>
          <a:p>
            <a:pPr marL="0" indent="0" algn="ctr">
              <a:buNone/>
            </a:pPr>
            <a:endParaRPr lang="en-US" b="1" dirty="0" smtClean="0"/>
          </a:p>
          <a:p>
            <a:r>
              <a:rPr lang="en-US" dirty="0" err="1" smtClean="0"/>
              <a:t>Riconoscere</a:t>
            </a:r>
            <a:r>
              <a:rPr lang="en-US" dirty="0" smtClean="0"/>
              <a:t> </a:t>
            </a:r>
            <a:r>
              <a:rPr lang="en-US" dirty="0"/>
              <a:t>i</a:t>
            </a:r>
            <a:r>
              <a:rPr lang="en-US" dirty="0" smtClean="0"/>
              <a:t> </a:t>
            </a:r>
            <a:r>
              <a:rPr lang="en-US" dirty="0" err="1" smtClean="0"/>
              <a:t>segnali</a:t>
            </a:r>
            <a:r>
              <a:rPr lang="en-US" dirty="0" smtClean="0"/>
              <a:t> del </a:t>
            </a:r>
            <a:r>
              <a:rPr lang="en-US" dirty="0" err="1" smtClean="0"/>
              <a:t>disagio</a:t>
            </a:r>
            <a:r>
              <a:rPr lang="en-US" dirty="0" smtClean="0"/>
              <a:t>.      </a:t>
            </a:r>
            <a:r>
              <a:rPr lang="en-US" dirty="0" smtClean="0">
                <a:solidFill>
                  <a:srgbClr val="FF0000"/>
                </a:solidFill>
              </a:rPr>
              <a:t>Come e </a:t>
            </a:r>
            <a:r>
              <a:rPr lang="en-US" dirty="0" err="1" smtClean="0">
                <a:solidFill>
                  <a:srgbClr val="FF0000"/>
                </a:solidFill>
              </a:rPr>
              <a:t>cosa</a:t>
            </a:r>
            <a:endParaRPr lang="en-US" dirty="0">
              <a:solidFill>
                <a:srgbClr val="FF0000"/>
              </a:solidFill>
            </a:endParaRP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osservare</a:t>
            </a:r>
            <a:r>
              <a:rPr lang="en-US" dirty="0" smtClean="0">
                <a:solidFill>
                  <a:srgbClr val="FF0000"/>
                </a:solidFill>
              </a:rPr>
              <a:t> ???</a:t>
            </a:r>
          </a:p>
          <a:p>
            <a:r>
              <a:rPr lang="en-US" dirty="0" err="1" smtClean="0"/>
              <a:t>Definire</a:t>
            </a:r>
            <a:r>
              <a:rPr lang="en-US" dirty="0" smtClean="0"/>
              <a:t> la </a:t>
            </a:r>
            <a:r>
              <a:rPr lang="en-US" dirty="0" err="1" smtClean="0"/>
              <a:t>natura</a:t>
            </a:r>
            <a:r>
              <a:rPr lang="en-US" dirty="0" smtClean="0"/>
              <a:t> del </a:t>
            </a:r>
            <a:r>
              <a:rPr lang="en-US" dirty="0" err="1" smtClean="0"/>
              <a:t>disagio</a:t>
            </a:r>
            <a:r>
              <a:rPr lang="en-US" dirty="0" smtClean="0"/>
              <a:t>.</a:t>
            </a:r>
          </a:p>
          <a:p>
            <a:r>
              <a:rPr lang="en-US" dirty="0" err="1" smtClean="0"/>
              <a:t>Capire</a:t>
            </a:r>
            <a:r>
              <a:rPr lang="en-US" dirty="0" smtClean="0"/>
              <a:t> se ci </a:t>
            </a:r>
            <a:r>
              <a:rPr lang="en-US" dirty="0" err="1" smtClean="0"/>
              <a:t>sono</a:t>
            </a:r>
            <a:r>
              <a:rPr lang="en-US" dirty="0" smtClean="0"/>
              <a:t> </a:t>
            </a:r>
            <a:r>
              <a:rPr lang="en-US" dirty="0" err="1" smtClean="0"/>
              <a:t>i</a:t>
            </a:r>
            <a:r>
              <a:rPr lang="en-US" dirty="0" smtClean="0"/>
              <a:t> </a:t>
            </a:r>
            <a:r>
              <a:rPr lang="en-US" dirty="0" err="1" smtClean="0"/>
              <a:t>criteri</a:t>
            </a:r>
            <a:r>
              <a:rPr lang="en-US" dirty="0" smtClean="0"/>
              <a:t> di </a:t>
            </a:r>
            <a:r>
              <a:rPr lang="en-US" dirty="0" err="1" smtClean="0"/>
              <a:t>inclusione</a:t>
            </a:r>
            <a:r>
              <a:rPr lang="en-US" dirty="0" smtClean="0"/>
              <a:t> per </a:t>
            </a:r>
            <a:r>
              <a:rPr lang="en-US" dirty="0" err="1" smtClean="0"/>
              <a:t>poter</a:t>
            </a:r>
            <a:r>
              <a:rPr lang="en-US" dirty="0" smtClean="0"/>
              <a:t> </a:t>
            </a:r>
            <a:r>
              <a:rPr lang="en-US" dirty="0" err="1" smtClean="0"/>
              <a:t>inserire</a:t>
            </a:r>
            <a:r>
              <a:rPr lang="en-US" dirty="0" smtClean="0"/>
              <a:t> </a:t>
            </a:r>
            <a:r>
              <a:rPr lang="en-US" dirty="0" err="1" smtClean="0"/>
              <a:t>il</a:t>
            </a:r>
            <a:r>
              <a:rPr lang="en-US" dirty="0" smtClean="0"/>
              <a:t> </a:t>
            </a:r>
            <a:r>
              <a:rPr lang="en-US" dirty="0" err="1" smtClean="0"/>
              <a:t>disagio</a:t>
            </a:r>
            <a:r>
              <a:rPr lang="en-US" dirty="0"/>
              <a:t> </a:t>
            </a:r>
            <a:r>
              <a:rPr lang="en-US" dirty="0" err="1" smtClean="0"/>
              <a:t>nella</a:t>
            </a:r>
            <a:r>
              <a:rPr lang="en-US" dirty="0" smtClean="0"/>
              <a:t> </a:t>
            </a:r>
            <a:r>
              <a:rPr lang="en-US" dirty="0" err="1" smtClean="0"/>
              <a:t>categoria</a:t>
            </a:r>
            <a:r>
              <a:rPr lang="en-US" dirty="0" smtClean="0"/>
              <a:t> di BISOGNI EDUCATVI SPECIALI</a:t>
            </a:r>
          </a:p>
          <a:p>
            <a:pPr marL="0" indent="0">
              <a:spcBef>
                <a:spcPts val="0"/>
              </a:spcBef>
              <a:buNone/>
            </a:pPr>
            <a:r>
              <a:rPr lang="en-US" sz="1800" dirty="0" smtClean="0"/>
              <a:t>                                      </a:t>
            </a:r>
          </a:p>
          <a:p>
            <a:pPr marL="0" indent="0">
              <a:spcBef>
                <a:spcPts val="0"/>
              </a:spcBef>
              <a:buNone/>
            </a:pPr>
            <a:endParaRPr lang="en-US" sz="1800" dirty="0"/>
          </a:p>
        </p:txBody>
      </p:sp>
      <p:sp>
        <p:nvSpPr>
          <p:cNvPr id="5" name="Right Bracket 4"/>
          <p:cNvSpPr/>
          <p:nvPr/>
        </p:nvSpPr>
        <p:spPr>
          <a:xfrm>
            <a:off x="5814732" y="1971962"/>
            <a:ext cx="417725" cy="1403770"/>
          </a:xfrm>
          <a:prstGeom prst="rightBracket">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xmlns="" val="3116575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4" y="167115"/>
            <a:ext cx="8339231" cy="6250118"/>
          </a:xfrm>
        </p:spPr>
        <p:txBody>
          <a:bodyPr>
            <a:normAutofit/>
          </a:bodyPr>
          <a:lstStyle/>
          <a:p>
            <a:pPr algn="ctr"/>
            <a:r>
              <a:rPr lang="en-US" dirty="0" err="1"/>
              <a:t>Capire</a:t>
            </a:r>
            <a:r>
              <a:rPr lang="en-US" dirty="0"/>
              <a:t> se ci </a:t>
            </a:r>
            <a:r>
              <a:rPr lang="en-US" dirty="0" err="1"/>
              <a:t>sono</a:t>
            </a:r>
            <a:r>
              <a:rPr lang="en-US" dirty="0"/>
              <a:t> </a:t>
            </a:r>
            <a:r>
              <a:rPr lang="en-US" dirty="0" err="1"/>
              <a:t>i</a:t>
            </a:r>
            <a:r>
              <a:rPr lang="en-US" dirty="0"/>
              <a:t> </a:t>
            </a:r>
            <a:r>
              <a:rPr lang="en-US" dirty="0" err="1"/>
              <a:t>criteri</a:t>
            </a:r>
            <a:r>
              <a:rPr lang="en-US" dirty="0"/>
              <a:t> di </a:t>
            </a:r>
            <a:r>
              <a:rPr lang="en-US" dirty="0" err="1"/>
              <a:t>inclusione</a:t>
            </a:r>
            <a:r>
              <a:rPr lang="en-US" dirty="0"/>
              <a:t> per </a:t>
            </a:r>
            <a:r>
              <a:rPr lang="en-US" dirty="0" err="1"/>
              <a:t>poter</a:t>
            </a:r>
            <a:r>
              <a:rPr lang="en-US" dirty="0"/>
              <a:t> </a:t>
            </a:r>
            <a:r>
              <a:rPr lang="en-US" dirty="0" err="1"/>
              <a:t>inserire</a:t>
            </a:r>
            <a:r>
              <a:rPr lang="en-US" dirty="0"/>
              <a:t> </a:t>
            </a:r>
            <a:r>
              <a:rPr lang="en-US" dirty="0" err="1"/>
              <a:t>il</a:t>
            </a:r>
            <a:r>
              <a:rPr lang="en-US" dirty="0"/>
              <a:t> </a:t>
            </a:r>
            <a:r>
              <a:rPr lang="en-US" dirty="0" err="1"/>
              <a:t>disagio</a:t>
            </a:r>
            <a:r>
              <a:rPr lang="en-US" dirty="0"/>
              <a:t> </a:t>
            </a:r>
            <a:r>
              <a:rPr lang="en-US" dirty="0" err="1"/>
              <a:t>nella</a:t>
            </a:r>
            <a:r>
              <a:rPr lang="en-US" dirty="0"/>
              <a:t> </a:t>
            </a:r>
            <a:r>
              <a:rPr lang="en-US" dirty="0" err="1"/>
              <a:t>categoria</a:t>
            </a:r>
            <a:r>
              <a:rPr lang="en-US" dirty="0"/>
              <a:t> </a:t>
            </a:r>
            <a:r>
              <a:rPr lang="en-US" dirty="0" smtClean="0"/>
              <a:t>di </a:t>
            </a:r>
          </a:p>
          <a:p>
            <a:pPr marL="0" indent="0" algn="ctr">
              <a:buNone/>
            </a:pPr>
            <a:r>
              <a:rPr lang="en-US" dirty="0" smtClean="0"/>
              <a:t>BISOGNI </a:t>
            </a:r>
            <a:r>
              <a:rPr lang="en-US" dirty="0"/>
              <a:t>EDUCATVI SPECIALI</a:t>
            </a:r>
          </a:p>
          <a:p>
            <a:pPr marL="0" indent="0">
              <a:buNone/>
            </a:pPr>
            <a:endParaRPr lang="en-US" dirty="0"/>
          </a:p>
          <a:p>
            <a:pPr marL="0" indent="0">
              <a:spcBef>
                <a:spcPts val="0"/>
              </a:spcBef>
              <a:buNone/>
            </a:pPr>
            <a:r>
              <a:rPr lang="en-US" sz="1800" dirty="0" smtClean="0"/>
              <a:t>                  SI                                                            NO</a:t>
            </a:r>
            <a:endParaRPr lang="en-US" sz="1800" dirty="0"/>
          </a:p>
          <a:p>
            <a:pPr marL="0" indent="0">
              <a:spcBef>
                <a:spcPts val="0"/>
              </a:spcBef>
              <a:buNone/>
            </a:pPr>
            <a:r>
              <a:rPr lang="en-US" sz="1800" dirty="0" err="1"/>
              <a:t>Attivazione</a:t>
            </a:r>
            <a:r>
              <a:rPr lang="en-US" sz="1800" dirty="0"/>
              <a:t> </a:t>
            </a:r>
            <a:r>
              <a:rPr lang="en-US" sz="1800" dirty="0" err="1"/>
              <a:t>interventi</a:t>
            </a:r>
            <a:r>
              <a:rPr lang="en-US" sz="1800" dirty="0"/>
              <a:t> </a:t>
            </a:r>
            <a:r>
              <a:rPr lang="en-US" sz="1800" dirty="0" err="1"/>
              <a:t>mirati</a:t>
            </a:r>
            <a:r>
              <a:rPr lang="en-US" sz="1800" dirty="0" smtClean="0"/>
              <a:t>:                        </a:t>
            </a:r>
            <a:r>
              <a:rPr lang="en-US" sz="1800" dirty="0" err="1" smtClean="0"/>
              <a:t>sostenere</a:t>
            </a:r>
            <a:r>
              <a:rPr lang="en-US" sz="1800" dirty="0" smtClean="0"/>
              <a:t> e </a:t>
            </a:r>
            <a:r>
              <a:rPr lang="en-US" sz="1800" dirty="0" err="1" smtClean="0"/>
              <a:t>monitorare</a:t>
            </a:r>
            <a:r>
              <a:rPr lang="en-US" sz="1800" dirty="0" smtClean="0"/>
              <a:t> la</a:t>
            </a:r>
          </a:p>
          <a:p>
            <a:pPr marL="0" indent="0">
              <a:spcBef>
                <a:spcPts val="0"/>
              </a:spcBef>
              <a:buNone/>
            </a:pPr>
            <a:r>
              <a:rPr lang="en-US" sz="1800" dirty="0"/>
              <a:t> </a:t>
            </a:r>
            <a:r>
              <a:rPr lang="en-US" sz="1800" dirty="0" smtClean="0"/>
              <a:t>                                                                </a:t>
            </a:r>
            <a:r>
              <a:rPr lang="en-US" sz="1800" dirty="0" err="1" smtClean="0"/>
              <a:t>situazione</a:t>
            </a:r>
            <a:r>
              <a:rPr lang="en-US" sz="1800" dirty="0" smtClean="0"/>
              <a:t> di </a:t>
            </a:r>
            <a:r>
              <a:rPr lang="en-US" sz="1800" dirty="0" err="1" smtClean="0"/>
              <a:t>disagio</a:t>
            </a:r>
            <a:r>
              <a:rPr lang="en-US" sz="1800" dirty="0" smtClean="0"/>
              <a:t> per </a:t>
            </a:r>
            <a:r>
              <a:rPr lang="en-US" sz="1800" dirty="0" err="1" smtClean="0"/>
              <a:t>capire</a:t>
            </a:r>
            <a:endParaRPr lang="en-US" sz="1800" dirty="0" smtClean="0"/>
          </a:p>
          <a:p>
            <a:pPr marL="0" indent="0">
              <a:spcBef>
                <a:spcPts val="0"/>
              </a:spcBef>
              <a:buNone/>
            </a:pPr>
            <a:r>
              <a:rPr lang="en-US" sz="1800" dirty="0" smtClean="0"/>
              <a:t>                                                                     come </a:t>
            </a:r>
            <a:r>
              <a:rPr lang="en-US" sz="1800" dirty="0" err="1" smtClean="0"/>
              <a:t>si</a:t>
            </a:r>
            <a:r>
              <a:rPr lang="en-US" sz="1800" dirty="0" smtClean="0"/>
              <a:t> evolve </a:t>
            </a:r>
            <a:r>
              <a:rPr lang="en-US" sz="1800" dirty="0" err="1" smtClean="0"/>
              <a:t>nel</a:t>
            </a:r>
            <a:r>
              <a:rPr lang="en-US" sz="1800" dirty="0" smtClean="0"/>
              <a:t> tempo.</a:t>
            </a:r>
            <a:endParaRPr lang="en-US" sz="1800" dirty="0"/>
          </a:p>
          <a:p>
            <a:pPr marL="0" indent="0">
              <a:spcBef>
                <a:spcPts val="0"/>
              </a:spcBef>
              <a:buNone/>
            </a:pPr>
            <a:r>
              <a:rPr lang="en-US" sz="1800" dirty="0" err="1"/>
              <a:t>Dsa</a:t>
            </a:r>
            <a:r>
              <a:rPr lang="en-US" sz="1800" dirty="0"/>
              <a:t>/</a:t>
            </a:r>
            <a:r>
              <a:rPr lang="en-US" sz="1800" dirty="0" err="1"/>
              <a:t>disturbi</a:t>
            </a:r>
            <a:r>
              <a:rPr lang="en-US" sz="1800" dirty="0"/>
              <a:t> </a:t>
            </a:r>
            <a:r>
              <a:rPr lang="en-US" sz="1800" dirty="0" err="1" smtClean="0"/>
              <a:t>evolutivi</a:t>
            </a:r>
            <a:r>
              <a:rPr lang="en-US" sz="1800" dirty="0" smtClean="0"/>
              <a:t> </a:t>
            </a:r>
            <a:r>
              <a:rPr lang="en-US" sz="1800" dirty="0"/>
              <a:t>-</a:t>
            </a:r>
            <a:r>
              <a:rPr lang="en-US" sz="1800" dirty="0" smtClean="0"/>
              <a:t>--- PDP</a:t>
            </a:r>
          </a:p>
          <a:p>
            <a:pPr marL="0" indent="0">
              <a:spcBef>
                <a:spcPts val="0"/>
              </a:spcBef>
              <a:buNone/>
            </a:pPr>
            <a:endParaRPr lang="en-US" sz="1800" dirty="0"/>
          </a:p>
          <a:p>
            <a:pPr marL="0" indent="0">
              <a:spcBef>
                <a:spcPts val="0"/>
              </a:spcBef>
              <a:buNone/>
            </a:pPr>
            <a:r>
              <a:rPr lang="en-US" sz="1800" dirty="0" err="1" smtClean="0"/>
              <a:t>situazioni</a:t>
            </a:r>
            <a:r>
              <a:rPr lang="en-US" sz="1800" dirty="0" smtClean="0"/>
              <a:t> </a:t>
            </a:r>
            <a:r>
              <a:rPr lang="en-US" sz="1800" dirty="0"/>
              <a:t>di </a:t>
            </a:r>
            <a:r>
              <a:rPr lang="en-US" sz="1800" dirty="0" err="1" smtClean="0"/>
              <a:t>svantaggio</a:t>
            </a:r>
            <a:r>
              <a:rPr lang="en-US" sz="1800" dirty="0"/>
              <a:t> </a:t>
            </a:r>
            <a:r>
              <a:rPr lang="en-US" sz="1800" dirty="0" smtClean="0"/>
              <a:t>---- PEP</a:t>
            </a:r>
          </a:p>
          <a:p>
            <a:pPr marL="0" indent="0">
              <a:spcBef>
                <a:spcPts val="0"/>
              </a:spcBef>
              <a:buNone/>
            </a:pPr>
            <a:endParaRPr lang="en-US" sz="1800" dirty="0"/>
          </a:p>
          <a:p>
            <a:pPr marL="0" indent="0">
              <a:spcBef>
                <a:spcPts val="0"/>
              </a:spcBef>
              <a:buNone/>
            </a:pPr>
            <a:r>
              <a:rPr lang="en-US" sz="1800" dirty="0" err="1" smtClean="0"/>
              <a:t>Disabilità</a:t>
            </a:r>
            <a:r>
              <a:rPr lang="en-US" sz="1800" dirty="0" smtClean="0"/>
              <a:t> ---- PEI</a:t>
            </a:r>
          </a:p>
          <a:p>
            <a:pPr marL="0" indent="0">
              <a:spcBef>
                <a:spcPts val="0"/>
              </a:spcBef>
              <a:buNone/>
            </a:pPr>
            <a:r>
              <a:rPr lang="en-US" sz="1800" dirty="0" smtClean="0"/>
              <a:t>                                                             in </a:t>
            </a:r>
            <a:r>
              <a:rPr lang="en-US" sz="1800" dirty="0" err="1" smtClean="0"/>
              <a:t>quest’area</a:t>
            </a:r>
            <a:r>
              <a:rPr lang="en-US" sz="1800" dirty="0" smtClean="0"/>
              <a:t> </a:t>
            </a:r>
            <a:r>
              <a:rPr lang="en-US" sz="1800" dirty="0" err="1" smtClean="0"/>
              <a:t>ricadono</a:t>
            </a:r>
            <a:r>
              <a:rPr lang="en-US" sz="1800" dirty="0" smtClean="0"/>
              <a:t> </a:t>
            </a:r>
            <a:r>
              <a:rPr lang="en-US" sz="1800" dirty="0" err="1" smtClean="0"/>
              <a:t>gli</a:t>
            </a:r>
            <a:r>
              <a:rPr lang="en-US" sz="1800" dirty="0" smtClean="0"/>
              <a:t> </a:t>
            </a:r>
            <a:r>
              <a:rPr lang="en-US" sz="1800" dirty="0" err="1" smtClean="0"/>
              <a:t>alunni</a:t>
            </a:r>
            <a:endParaRPr lang="en-US" sz="1800" dirty="0" smtClean="0"/>
          </a:p>
          <a:p>
            <a:pPr marL="0" indent="0">
              <a:spcBef>
                <a:spcPts val="0"/>
              </a:spcBef>
              <a:buNone/>
            </a:pPr>
            <a:r>
              <a:rPr lang="en-US" sz="1800" dirty="0"/>
              <a:t> </a:t>
            </a:r>
            <a:r>
              <a:rPr lang="en-US" sz="1800" dirty="0" smtClean="0"/>
              <a:t>                                                         non </a:t>
            </a:r>
            <a:r>
              <a:rPr lang="en-US" sz="1800" dirty="0" err="1" smtClean="0"/>
              <a:t>ancora</a:t>
            </a:r>
            <a:r>
              <a:rPr lang="en-US" sz="1800" dirty="0" smtClean="0"/>
              <a:t> </a:t>
            </a:r>
            <a:r>
              <a:rPr lang="en-US" sz="1800" dirty="0" err="1" smtClean="0"/>
              <a:t>certificati</a:t>
            </a:r>
            <a:r>
              <a:rPr lang="en-US" sz="1800" dirty="0" smtClean="0"/>
              <a:t>, con </a:t>
            </a:r>
            <a:r>
              <a:rPr lang="en-US" sz="1800" dirty="0" err="1" smtClean="0"/>
              <a:t>possibili</a:t>
            </a:r>
            <a:endParaRPr lang="en-US" sz="1800" dirty="0" smtClean="0"/>
          </a:p>
          <a:p>
            <a:pPr marL="0" indent="0" algn="r">
              <a:spcBef>
                <a:spcPts val="0"/>
              </a:spcBef>
              <a:buNone/>
            </a:pPr>
            <a:r>
              <a:rPr lang="en-US" sz="1800" dirty="0"/>
              <a:t> </a:t>
            </a:r>
            <a:r>
              <a:rPr lang="en-US" sz="1800" dirty="0" smtClean="0"/>
              <a:t>                                                    </a:t>
            </a:r>
            <a:r>
              <a:rPr lang="en-US" sz="1800" dirty="0" err="1" smtClean="0"/>
              <a:t>flessioni</a:t>
            </a:r>
            <a:r>
              <a:rPr lang="en-US" sz="1800" dirty="0" smtClean="0"/>
              <a:t> di </a:t>
            </a:r>
            <a:r>
              <a:rPr lang="en-US" sz="1800" dirty="0" err="1" smtClean="0"/>
              <a:t>rendimento</a:t>
            </a:r>
            <a:r>
              <a:rPr lang="en-US" sz="1800" dirty="0" smtClean="0"/>
              <a:t>, </a:t>
            </a:r>
            <a:r>
              <a:rPr lang="en-US" sz="1800" dirty="0" err="1" smtClean="0"/>
              <a:t>difficoltà</a:t>
            </a:r>
            <a:r>
              <a:rPr lang="en-US" sz="1800" dirty="0" smtClean="0"/>
              <a:t>                                   emotive </a:t>
            </a:r>
            <a:r>
              <a:rPr lang="en-US" sz="1800" dirty="0" err="1" smtClean="0"/>
              <a:t>relazionali</a:t>
            </a:r>
            <a:r>
              <a:rPr lang="en-US" sz="1800" dirty="0" smtClean="0"/>
              <a:t> e </a:t>
            </a:r>
            <a:r>
              <a:rPr lang="en-US" sz="1800" dirty="0" err="1" smtClean="0"/>
              <a:t>comportamentali</a:t>
            </a:r>
            <a:endParaRPr lang="en-US" sz="1800" dirty="0" smtClean="0"/>
          </a:p>
          <a:p>
            <a:pPr marL="0" indent="0" algn="r">
              <a:spcBef>
                <a:spcPts val="0"/>
              </a:spcBef>
              <a:buNone/>
            </a:pPr>
            <a:r>
              <a:rPr lang="en-US" sz="1800" dirty="0" err="1" smtClean="0"/>
              <a:t>Temporane</a:t>
            </a:r>
            <a:r>
              <a:rPr lang="en-US" sz="1800" dirty="0" smtClean="0"/>
              <a:t>.</a:t>
            </a:r>
          </a:p>
          <a:p>
            <a:pPr marL="0" indent="0">
              <a:spcBef>
                <a:spcPts val="0"/>
              </a:spcBef>
              <a:buNone/>
            </a:pPr>
            <a:endParaRPr lang="en-US" sz="1800" dirty="0"/>
          </a:p>
          <a:p>
            <a:endParaRPr lang="en-US" dirty="0"/>
          </a:p>
        </p:txBody>
      </p:sp>
      <p:cxnSp>
        <p:nvCxnSpPr>
          <p:cNvPr id="6" name="Straight Arrow Connector 5"/>
          <p:cNvCxnSpPr/>
          <p:nvPr/>
        </p:nvCxnSpPr>
        <p:spPr>
          <a:xfrm>
            <a:off x="6783854" y="3459290"/>
            <a:ext cx="0" cy="869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a:off x="3041038" y="1537462"/>
            <a:ext cx="601525" cy="6517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5280044" y="1537462"/>
            <a:ext cx="634942" cy="6517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40118247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67115"/>
            <a:ext cx="8042276" cy="1119674"/>
          </a:xfrm>
        </p:spPr>
        <p:txBody>
          <a:bodyPr/>
          <a:lstStyle/>
          <a:p>
            <a:r>
              <a:rPr lang="en-US" sz="2800" b="1" dirty="0" smtClean="0"/>
              <a:t>Come </a:t>
            </a:r>
            <a:r>
              <a:rPr lang="en-US" sz="2800" b="1" dirty="0" err="1" smtClean="0"/>
              <a:t>osservare</a:t>
            </a:r>
            <a:r>
              <a:rPr lang="en-US" sz="2800" b="1" dirty="0" smtClean="0"/>
              <a:t>…</a:t>
            </a:r>
            <a:r>
              <a:rPr lang="en-US" sz="2800" dirty="0" smtClean="0"/>
              <a:t/>
            </a:r>
            <a:br>
              <a:rPr lang="en-US" sz="2800" dirty="0" smtClean="0"/>
            </a:br>
            <a:r>
              <a:rPr lang="en-US" sz="2400" dirty="0" err="1" smtClean="0"/>
              <a:t>l’osservazione</a:t>
            </a:r>
            <a:r>
              <a:rPr lang="en-US" sz="2400" dirty="0" smtClean="0"/>
              <a:t> in </a:t>
            </a:r>
            <a:r>
              <a:rPr lang="en-US" sz="2400" dirty="0" err="1" smtClean="0"/>
              <a:t>classe</a:t>
            </a:r>
            <a:r>
              <a:rPr lang="en-US" sz="2400" dirty="0" smtClean="0"/>
              <a:t> </a:t>
            </a:r>
            <a:r>
              <a:rPr lang="en-US" sz="2400" dirty="0" err="1" smtClean="0"/>
              <a:t>è</a:t>
            </a:r>
            <a:r>
              <a:rPr lang="en-US" sz="2400" dirty="0" smtClean="0"/>
              <a:t> un </a:t>
            </a:r>
            <a:r>
              <a:rPr lang="en-US" sz="2400" dirty="0" err="1" smtClean="0"/>
              <a:t>momento</a:t>
            </a:r>
            <a:r>
              <a:rPr lang="en-US" sz="2400" dirty="0" smtClean="0"/>
              <a:t> </a:t>
            </a:r>
            <a:r>
              <a:rPr lang="en-US" sz="2400" dirty="0" err="1" smtClean="0"/>
              <a:t>importane</a:t>
            </a:r>
            <a:r>
              <a:rPr lang="en-US" sz="2400" dirty="0" smtClean="0"/>
              <a:t> </a:t>
            </a:r>
            <a:r>
              <a:rPr lang="en-US" sz="2400" dirty="0" err="1" smtClean="0"/>
              <a:t>delle</a:t>
            </a:r>
            <a:r>
              <a:rPr lang="en-US" sz="2400" dirty="0" smtClean="0"/>
              <a:t> </a:t>
            </a:r>
            <a:r>
              <a:rPr lang="en-US" sz="2400" dirty="0" err="1" smtClean="0"/>
              <a:t>attività</a:t>
            </a:r>
            <a:r>
              <a:rPr lang="en-US" sz="2400" dirty="0" smtClean="0"/>
              <a:t> </a:t>
            </a:r>
            <a:r>
              <a:rPr lang="en-US" sz="2400" dirty="0" err="1" smtClean="0"/>
              <a:t>pedagogiche</a:t>
            </a:r>
            <a:r>
              <a:rPr lang="en-US" sz="2400" dirty="0" smtClean="0"/>
              <a:t>.</a:t>
            </a: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795468893"/>
              </p:ext>
            </p:extLst>
          </p:nvPr>
        </p:nvGraphicFramePr>
        <p:xfrm>
          <a:off x="549275" y="1600200"/>
          <a:ext cx="8042276" cy="4499515"/>
        </p:xfrm>
        <a:graphic>
          <a:graphicData uri="http://schemas.openxmlformats.org/drawingml/2006/table">
            <a:tbl>
              <a:tblPr firstRow="1" bandRow="1">
                <a:tableStyleId>{5C22544A-7EE6-4342-B048-85BDC9FD1C3A}</a:tableStyleId>
              </a:tblPr>
              <a:tblGrid>
                <a:gridCol w="3744938"/>
                <a:gridCol w="4297338"/>
              </a:tblGrid>
              <a:tr h="536578">
                <a:tc>
                  <a:txBody>
                    <a:bodyPr/>
                    <a:lstStyle/>
                    <a:p>
                      <a:pPr algn="ctr"/>
                      <a:r>
                        <a:rPr lang="en-US" dirty="0" err="1" smtClean="0"/>
                        <a:t>Fase</a:t>
                      </a:r>
                      <a:r>
                        <a:rPr lang="en-US" dirty="0" smtClean="0"/>
                        <a:t> di </a:t>
                      </a:r>
                      <a:r>
                        <a:rPr lang="en-US" dirty="0" err="1" smtClean="0"/>
                        <a:t>osservazione</a:t>
                      </a:r>
                      <a:endParaRPr lang="en-US" dirty="0"/>
                    </a:p>
                  </a:txBody>
                  <a:tcPr/>
                </a:tc>
                <a:tc>
                  <a:txBody>
                    <a:bodyPr/>
                    <a:lstStyle/>
                    <a:p>
                      <a:pPr algn="ctr"/>
                      <a:r>
                        <a:rPr lang="en-US" dirty="0" err="1" smtClean="0"/>
                        <a:t>Spiegazioni</a:t>
                      </a:r>
                      <a:r>
                        <a:rPr lang="en-US" baseline="0" dirty="0" smtClean="0"/>
                        <a:t> </a:t>
                      </a:r>
                      <a:r>
                        <a:rPr lang="en-US" baseline="0" dirty="0" err="1" smtClean="0"/>
                        <a:t>ed</a:t>
                      </a:r>
                      <a:r>
                        <a:rPr lang="en-US" baseline="0" dirty="0" smtClean="0"/>
                        <a:t> </a:t>
                      </a:r>
                      <a:r>
                        <a:rPr lang="en-US" baseline="0" dirty="0" err="1" smtClean="0"/>
                        <a:t>esempi</a:t>
                      </a:r>
                      <a:endParaRPr lang="en-US" dirty="0"/>
                    </a:p>
                  </a:txBody>
                  <a:tcPr/>
                </a:tc>
              </a:tr>
              <a:tr h="2490989">
                <a:tc>
                  <a:txBody>
                    <a:bodyPr/>
                    <a:lstStyle/>
                    <a:p>
                      <a:pPr marL="342900" indent="-342900">
                        <a:buAutoNum type="arabicPeriod"/>
                      </a:pPr>
                      <a:r>
                        <a:rPr lang="en-US" b="1" dirty="0" err="1" smtClean="0"/>
                        <a:t>Sospendere</a:t>
                      </a:r>
                      <a:r>
                        <a:rPr lang="en-US" b="1" dirty="0" smtClean="0"/>
                        <a:t> </a:t>
                      </a:r>
                    </a:p>
                    <a:p>
                      <a:pPr marL="0" indent="0">
                        <a:buNone/>
                      </a:pPr>
                      <a:r>
                        <a:rPr lang="en-US" dirty="0" smtClean="0"/>
                        <a:t>Le </a:t>
                      </a:r>
                      <a:r>
                        <a:rPr lang="en-US" dirty="0" err="1" smtClean="0"/>
                        <a:t>aspettative</a:t>
                      </a:r>
                      <a:r>
                        <a:rPr lang="en-US" dirty="0" smtClean="0"/>
                        <a:t> </a:t>
                      </a:r>
                      <a:r>
                        <a:rPr lang="en-US" dirty="0" err="1" smtClean="0"/>
                        <a:t>ed</a:t>
                      </a:r>
                      <a:r>
                        <a:rPr lang="en-US" dirty="0" smtClean="0"/>
                        <a:t> </a:t>
                      </a:r>
                      <a:r>
                        <a:rPr lang="en-US" dirty="0" err="1" smtClean="0"/>
                        <a:t>il</a:t>
                      </a:r>
                      <a:r>
                        <a:rPr lang="en-US" dirty="0" smtClean="0"/>
                        <a:t> </a:t>
                      </a:r>
                      <a:r>
                        <a:rPr lang="en-US" dirty="0" err="1" smtClean="0"/>
                        <a:t>giudizio</a:t>
                      </a:r>
                      <a:endParaRPr lang="en-US" dirty="0"/>
                    </a:p>
                  </a:txBody>
                  <a:tcPr/>
                </a:tc>
                <a:tc>
                  <a:txBody>
                    <a:bodyPr/>
                    <a:lstStyle/>
                    <a:p>
                      <a:pPr algn="just"/>
                      <a:r>
                        <a:rPr lang="en-US" dirty="0" smtClean="0"/>
                        <a:t>Se </a:t>
                      </a:r>
                      <a:r>
                        <a:rPr lang="en-US" dirty="0" err="1" smtClean="0"/>
                        <a:t>osserviamo</a:t>
                      </a:r>
                      <a:r>
                        <a:rPr lang="en-US" dirty="0" smtClean="0"/>
                        <a:t> con la </a:t>
                      </a:r>
                      <a:r>
                        <a:rPr lang="en-US" dirty="0" err="1" smtClean="0"/>
                        <a:t>mente</a:t>
                      </a:r>
                      <a:r>
                        <a:rPr lang="en-US" dirty="0" smtClean="0"/>
                        <a:t> </a:t>
                      </a:r>
                      <a:r>
                        <a:rPr lang="en-US" dirty="0" err="1" smtClean="0"/>
                        <a:t>carica</a:t>
                      </a:r>
                      <a:r>
                        <a:rPr lang="en-US" dirty="0" smtClean="0"/>
                        <a:t> di </a:t>
                      </a:r>
                      <a:r>
                        <a:rPr lang="en-US" dirty="0" err="1" smtClean="0"/>
                        <a:t>aspettative</a:t>
                      </a:r>
                      <a:r>
                        <a:rPr lang="en-US" dirty="0" smtClean="0"/>
                        <a:t> e </a:t>
                      </a:r>
                      <a:r>
                        <a:rPr lang="en-US" dirty="0" err="1" smtClean="0"/>
                        <a:t>giudizi</a:t>
                      </a:r>
                      <a:r>
                        <a:rPr lang="en-US" dirty="0" smtClean="0"/>
                        <a:t>, </a:t>
                      </a:r>
                      <a:r>
                        <a:rPr lang="en-US" dirty="0" err="1" smtClean="0"/>
                        <a:t>rischiamo</a:t>
                      </a:r>
                      <a:r>
                        <a:rPr lang="en-US" dirty="0" smtClean="0"/>
                        <a:t> di </a:t>
                      </a:r>
                      <a:r>
                        <a:rPr lang="en-US" dirty="0" err="1" smtClean="0"/>
                        <a:t>interpretare</a:t>
                      </a:r>
                      <a:r>
                        <a:rPr lang="en-US" dirty="0" smtClean="0"/>
                        <a:t> in </a:t>
                      </a:r>
                      <a:r>
                        <a:rPr lang="en-US" dirty="0" err="1" smtClean="0"/>
                        <a:t>modo</a:t>
                      </a:r>
                      <a:r>
                        <a:rPr lang="en-US" dirty="0" smtClean="0"/>
                        <a:t> </a:t>
                      </a:r>
                      <a:r>
                        <a:rPr lang="en-US" dirty="0" err="1" smtClean="0"/>
                        <a:t>distorto</a:t>
                      </a:r>
                      <a:r>
                        <a:rPr lang="en-US" baseline="0" dirty="0" smtClean="0"/>
                        <a:t> I </a:t>
                      </a:r>
                      <a:r>
                        <a:rPr lang="en-US" baseline="0" dirty="0" err="1" smtClean="0"/>
                        <a:t>comportamenti</a:t>
                      </a:r>
                      <a:r>
                        <a:rPr lang="en-US" baseline="0" dirty="0" smtClean="0"/>
                        <a:t> </a:t>
                      </a:r>
                      <a:r>
                        <a:rPr lang="en-US" baseline="0" dirty="0" err="1" smtClean="0"/>
                        <a:t>dell’altro</a:t>
                      </a:r>
                      <a:r>
                        <a:rPr lang="en-US" baseline="0" dirty="0" smtClean="0"/>
                        <a:t>. </a:t>
                      </a:r>
                    </a:p>
                    <a:p>
                      <a:pPr algn="just"/>
                      <a:endParaRPr lang="en-US" baseline="0" dirty="0" smtClean="0"/>
                    </a:p>
                    <a:p>
                      <a:pPr algn="ctr"/>
                      <a:r>
                        <a:rPr lang="en-US" baseline="0" dirty="0" err="1" smtClean="0"/>
                        <a:t>Es</a:t>
                      </a:r>
                      <a:r>
                        <a:rPr lang="en-US" baseline="0" dirty="0" smtClean="0"/>
                        <a:t>. Da un bambino </a:t>
                      </a:r>
                      <a:r>
                        <a:rPr lang="en-US" baseline="0" dirty="0" err="1" smtClean="0"/>
                        <a:t>generalmente</a:t>
                      </a:r>
                      <a:r>
                        <a:rPr lang="en-US" baseline="0" dirty="0" smtClean="0"/>
                        <a:t> </a:t>
                      </a:r>
                      <a:r>
                        <a:rPr lang="en-US" baseline="0" dirty="0" err="1" smtClean="0"/>
                        <a:t>aggressivo</a:t>
                      </a:r>
                      <a:r>
                        <a:rPr lang="en-US" baseline="0" dirty="0" smtClean="0"/>
                        <a:t> </a:t>
                      </a:r>
                      <a:r>
                        <a:rPr lang="en-US" baseline="0" dirty="0" err="1" smtClean="0"/>
                        <a:t>potremmo</a:t>
                      </a:r>
                      <a:r>
                        <a:rPr lang="en-US" baseline="0" dirty="0" smtClean="0"/>
                        <a:t> </a:t>
                      </a:r>
                      <a:r>
                        <a:rPr lang="en-US" baseline="0" dirty="0" err="1" smtClean="0"/>
                        <a:t>aspettarci</a:t>
                      </a:r>
                      <a:r>
                        <a:rPr lang="en-US" baseline="0" dirty="0" smtClean="0"/>
                        <a:t> </a:t>
                      </a:r>
                      <a:r>
                        <a:rPr lang="en-US" baseline="0" dirty="0" err="1" smtClean="0"/>
                        <a:t>sempre</a:t>
                      </a:r>
                      <a:r>
                        <a:rPr lang="en-US" baseline="0" dirty="0" smtClean="0"/>
                        <a:t> </a:t>
                      </a:r>
                      <a:r>
                        <a:rPr lang="en-US" baseline="0" dirty="0" err="1" smtClean="0"/>
                        <a:t>comportamenti</a:t>
                      </a:r>
                      <a:r>
                        <a:rPr lang="en-US" baseline="0" dirty="0" smtClean="0"/>
                        <a:t> </a:t>
                      </a:r>
                      <a:r>
                        <a:rPr lang="en-US" baseline="0" dirty="0" err="1" smtClean="0"/>
                        <a:t>scorretti</a:t>
                      </a:r>
                      <a:r>
                        <a:rPr lang="en-US" baseline="0" dirty="0" smtClean="0"/>
                        <a:t>.</a:t>
                      </a:r>
                      <a:endParaRPr lang="en-US" dirty="0"/>
                    </a:p>
                  </a:txBody>
                  <a:tcPr/>
                </a:tc>
              </a:tr>
              <a:tr h="1471948">
                <a:tc>
                  <a:txBody>
                    <a:bodyPr/>
                    <a:lstStyle/>
                    <a:p>
                      <a:r>
                        <a:rPr lang="en-US" b="1" dirty="0" smtClean="0"/>
                        <a:t>2. </a:t>
                      </a:r>
                      <a:r>
                        <a:rPr lang="en-US" b="1" dirty="0" err="1" smtClean="0"/>
                        <a:t>Osservare</a:t>
                      </a:r>
                      <a:endParaRPr lang="en-US" b="1" dirty="0" smtClean="0"/>
                    </a:p>
                    <a:p>
                      <a:r>
                        <a:rPr lang="en-US" dirty="0" err="1" smtClean="0"/>
                        <a:t>Quanto</a:t>
                      </a:r>
                      <a:r>
                        <a:rPr lang="en-US" dirty="0" smtClean="0"/>
                        <a:t> </a:t>
                      </a:r>
                      <a:r>
                        <a:rPr lang="en-US" dirty="0" err="1" smtClean="0"/>
                        <a:t>accade</a:t>
                      </a:r>
                      <a:endParaRPr lang="en-US" dirty="0"/>
                    </a:p>
                  </a:txBody>
                  <a:tcPr/>
                </a:tc>
                <a:tc>
                  <a:txBody>
                    <a:bodyPr/>
                    <a:lstStyle/>
                    <a:p>
                      <a:pPr algn="just"/>
                      <a:r>
                        <a:rPr lang="en-US" dirty="0" err="1" smtClean="0"/>
                        <a:t>Osservare</a:t>
                      </a:r>
                      <a:r>
                        <a:rPr lang="en-US" dirty="0" smtClean="0"/>
                        <a:t> la </a:t>
                      </a:r>
                      <a:r>
                        <a:rPr lang="en-US" dirty="0" err="1" smtClean="0"/>
                        <a:t>situazione</a:t>
                      </a:r>
                      <a:r>
                        <a:rPr lang="en-US" dirty="0" smtClean="0"/>
                        <a:t> </a:t>
                      </a:r>
                      <a:r>
                        <a:rPr lang="en-US" dirty="0" err="1" smtClean="0"/>
                        <a:t>generale</a:t>
                      </a:r>
                      <a:r>
                        <a:rPr lang="en-US" dirty="0" smtClean="0"/>
                        <a:t>:</a:t>
                      </a:r>
                      <a:r>
                        <a:rPr lang="en-US" baseline="0" dirty="0" smtClean="0"/>
                        <a:t> </a:t>
                      </a:r>
                    </a:p>
                    <a:p>
                      <a:pPr algn="just"/>
                      <a:r>
                        <a:rPr lang="en-US" baseline="0" dirty="0" err="1" smtClean="0"/>
                        <a:t>Espressioni</a:t>
                      </a:r>
                      <a:r>
                        <a:rPr lang="en-US" baseline="0" dirty="0" smtClean="0"/>
                        <a:t>, </a:t>
                      </a:r>
                      <a:r>
                        <a:rPr lang="en-US" baseline="0" dirty="0" err="1" smtClean="0"/>
                        <a:t>comportamenti</a:t>
                      </a:r>
                      <a:r>
                        <a:rPr lang="en-US" baseline="0" dirty="0" smtClean="0"/>
                        <a:t>, </a:t>
                      </a:r>
                      <a:r>
                        <a:rPr lang="en-US" baseline="0" dirty="0" err="1" smtClean="0"/>
                        <a:t>gesti,del</a:t>
                      </a:r>
                      <a:r>
                        <a:rPr lang="en-US" baseline="0" dirty="0" smtClean="0"/>
                        <a:t> </a:t>
                      </a:r>
                      <a:r>
                        <a:rPr lang="en-US" baseline="0" dirty="0" err="1" smtClean="0"/>
                        <a:t>soggetto</a:t>
                      </a:r>
                      <a:r>
                        <a:rPr lang="en-US" baseline="0" dirty="0" smtClean="0"/>
                        <a:t> e </a:t>
                      </a:r>
                      <a:r>
                        <a:rPr lang="en-US" baseline="0" dirty="0" err="1" smtClean="0"/>
                        <a:t>contestualizzarli</a:t>
                      </a:r>
                      <a:r>
                        <a:rPr lang="en-US" baseline="0" dirty="0" smtClean="0"/>
                        <a:t> </a:t>
                      </a:r>
                      <a:r>
                        <a:rPr lang="en-US" baseline="0" dirty="0" err="1" smtClean="0"/>
                        <a:t>all’ambiente</a:t>
                      </a:r>
                      <a:r>
                        <a:rPr lang="en-US" baseline="0" dirty="0" smtClean="0"/>
                        <a:t> di </a:t>
                      </a:r>
                      <a:r>
                        <a:rPr lang="en-US" baseline="0" dirty="0" err="1" smtClean="0"/>
                        <a:t>rifermento</a:t>
                      </a:r>
                      <a:r>
                        <a:rPr lang="en-US" baseline="0" dirty="0" smtClean="0"/>
                        <a:t>.</a:t>
                      </a:r>
                      <a:endParaRPr lang="en-US" dirty="0"/>
                    </a:p>
                  </a:txBody>
                  <a:tcPr/>
                </a:tc>
              </a:tr>
            </a:tbl>
          </a:graphicData>
        </a:graphic>
      </p:graphicFrame>
    </p:spTree>
    <p:extLst>
      <p:ext uri="{BB962C8B-B14F-4D97-AF65-F5344CB8AC3E}">
        <p14:creationId xmlns:p14="http://schemas.microsoft.com/office/powerpoint/2010/main" xmlns="" val="27644957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1583634178"/>
              </p:ext>
            </p:extLst>
          </p:nvPr>
        </p:nvGraphicFramePr>
        <p:xfrm>
          <a:off x="549275" y="350943"/>
          <a:ext cx="8042276" cy="5798906"/>
        </p:xfrm>
        <a:graphic>
          <a:graphicData uri="http://schemas.openxmlformats.org/drawingml/2006/table">
            <a:tbl>
              <a:tblPr firstRow="1" bandRow="1">
                <a:tableStyleId>{5C22544A-7EE6-4342-B048-85BDC9FD1C3A}</a:tableStyleId>
              </a:tblPr>
              <a:tblGrid>
                <a:gridCol w="4021138"/>
                <a:gridCol w="4021138"/>
              </a:tblGrid>
              <a:tr h="674921">
                <a:tc>
                  <a:txBody>
                    <a:bodyPr/>
                    <a:lstStyle/>
                    <a:p>
                      <a:pPr algn="ctr"/>
                      <a:r>
                        <a:rPr lang="en-US" dirty="0" err="1" smtClean="0"/>
                        <a:t>Fasi</a:t>
                      </a:r>
                      <a:r>
                        <a:rPr lang="en-US" dirty="0" smtClean="0"/>
                        <a:t> di </a:t>
                      </a:r>
                      <a:r>
                        <a:rPr lang="en-US" dirty="0" err="1" smtClean="0"/>
                        <a:t>osservazione</a:t>
                      </a:r>
                      <a:endParaRPr lang="en-US" dirty="0"/>
                    </a:p>
                  </a:txBody>
                  <a:tcPr/>
                </a:tc>
                <a:tc>
                  <a:txBody>
                    <a:bodyPr/>
                    <a:lstStyle/>
                    <a:p>
                      <a:pPr algn="ctr"/>
                      <a:r>
                        <a:rPr lang="en-US" dirty="0" err="1" smtClean="0"/>
                        <a:t>Spiegazioni</a:t>
                      </a:r>
                      <a:r>
                        <a:rPr lang="en-US" dirty="0" smtClean="0"/>
                        <a:t> e </a:t>
                      </a:r>
                      <a:r>
                        <a:rPr lang="en-US" dirty="0" err="1" smtClean="0"/>
                        <a:t>esempi</a:t>
                      </a:r>
                      <a:endParaRPr lang="en-US" dirty="0"/>
                    </a:p>
                  </a:txBody>
                  <a:tcPr/>
                </a:tc>
              </a:tr>
              <a:tr h="1930085">
                <a:tc>
                  <a:txBody>
                    <a:bodyPr/>
                    <a:lstStyle/>
                    <a:p>
                      <a:r>
                        <a:rPr lang="en-US" b="1" dirty="0" smtClean="0"/>
                        <a:t>3. </a:t>
                      </a:r>
                      <a:r>
                        <a:rPr lang="en-US" b="1" dirty="0" err="1" smtClean="0"/>
                        <a:t>Astenersi</a:t>
                      </a:r>
                      <a:endParaRPr lang="en-US" b="1" dirty="0" smtClean="0"/>
                    </a:p>
                    <a:p>
                      <a:r>
                        <a:rPr lang="en-US" dirty="0" err="1" smtClean="0"/>
                        <a:t>Dalle</a:t>
                      </a:r>
                      <a:r>
                        <a:rPr lang="en-US" dirty="0" smtClean="0"/>
                        <a:t> </a:t>
                      </a:r>
                      <a:r>
                        <a:rPr lang="en-US" dirty="0" err="1" smtClean="0"/>
                        <a:t>forme</a:t>
                      </a:r>
                      <a:r>
                        <a:rPr lang="en-US" dirty="0" smtClean="0"/>
                        <a:t> immediate di</a:t>
                      </a:r>
                      <a:r>
                        <a:rPr lang="en-US" baseline="0" dirty="0" smtClean="0"/>
                        <a:t> </a:t>
                      </a:r>
                      <a:r>
                        <a:rPr lang="en-US" baseline="0" dirty="0" err="1" smtClean="0"/>
                        <a:t>intervento</a:t>
                      </a:r>
                      <a:r>
                        <a:rPr lang="en-US" baseline="0" dirty="0" smtClean="0"/>
                        <a:t>, se non in </a:t>
                      </a:r>
                      <a:r>
                        <a:rPr lang="en-US" baseline="0" dirty="0" err="1" smtClean="0"/>
                        <a:t>situazioni</a:t>
                      </a:r>
                      <a:r>
                        <a:rPr lang="en-US" baseline="0" dirty="0" smtClean="0"/>
                        <a:t> di </a:t>
                      </a:r>
                      <a:r>
                        <a:rPr lang="en-US" baseline="0" dirty="0" err="1" smtClean="0"/>
                        <a:t>pericolo</a:t>
                      </a:r>
                      <a:endParaRPr lang="en-US" dirty="0"/>
                    </a:p>
                  </a:txBody>
                  <a:tcPr/>
                </a:tc>
                <a:tc>
                  <a:txBody>
                    <a:bodyPr/>
                    <a:lstStyle/>
                    <a:p>
                      <a:pPr algn="just"/>
                      <a:r>
                        <a:rPr lang="en-US" dirty="0" err="1" smtClean="0"/>
                        <a:t>Intervenire</a:t>
                      </a:r>
                      <a:r>
                        <a:rPr lang="en-US" dirty="0" smtClean="0"/>
                        <a:t> </a:t>
                      </a:r>
                      <a:r>
                        <a:rPr lang="en-US" dirty="0" err="1" smtClean="0"/>
                        <a:t>unicamente</a:t>
                      </a:r>
                      <a:r>
                        <a:rPr lang="en-US" dirty="0" smtClean="0"/>
                        <a:t> </a:t>
                      </a:r>
                      <a:r>
                        <a:rPr lang="en-US" dirty="0" err="1" smtClean="0"/>
                        <a:t>sulla</a:t>
                      </a:r>
                      <a:r>
                        <a:rPr lang="en-US" dirty="0" smtClean="0"/>
                        <a:t> base di </a:t>
                      </a:r>
                      <a:r>
                        <a:rPr lang="en-US" dirty="0" err="1" smtClean="0"/>
                        <a:t>sensazioni</a:t>
                      </a:r>
                      <a:r>
                        <a:rPr lang="en-US" dirty="0" smtClean="0"/>
                        <a:t> </a:t>
                      </a:r>
                      <a:r>
                        <a:rPr lang="en-US" dirty="0" err="1" smtClean="0"/>
                        <a:t>istintive</a:t>
                      </a:r>
                      <a:r>
                        <a:rPr lang="en-US" dirty="0" smtClean="0"/>
                        <a:t> e </a:t>
                      </a:r>
                      <a:r>
                        <a:rPr lang="en-US" dirty="0" err="1" smtClean="0"/>
                        <a:t>empatiche</a:t>
                      </a:r>
                      <a:r>
                        <a:rPr lang="en-US" dirty="0" smtClean="0"/>
                        <a:t> </a:t>
                      </a:r>
                      <a:r>
                        <a:rPr lang="en-US" dirty="0" err="1" smtClean="0"/>
                        <a:t>può</a:t>
                      </a:r>
                      <a:r>
                        <a:rPr lang="en-US" dirty="0" smtClean="0"/>
                        <a:t> </a:t>
                      </a:r>
                      <a:r>
                        <a:rPr lang="en-US" dirty="0" err="1" smtClean="0"/>
                        <a:t>essere</a:t>
                      </a:r>
                      <a:r>
                        <a:rPr lang="en-US" dirty="0" smtClean="0"/>
                        <a:t> </a:t>
                      </a:r>
                      <a:r>
                        <a:rPr lang="en-US" dirty="0" err="1" smtClean="0"/>
                        <a:t>rischioso</a:t>
                      </a:r>
                      <a:r>
                        <a:rPr lang="en-US" dirty="0" smtClean="0"/>
                        <a:t> e </a:t>
                      </a:r>
                      <a:r>
                        <a:rPr lang="en-US" dirty="0" err="1" smtClean="0"/>
                        <a:t>fuorviante</a:t>
                      </a:r>
                      <a:r>
                        <a:rPr lang="en-US" dirty="0" smtClean="0"/>
                        <a:t>.</a:t>
                      </a:r>
                    </a:p>
                    <a:p>
                      <a:pPr algn="just"/>
                      <a:r>
                        <a:rPr lang="en-US" dirty="0" smtClean="0"/>
                        <a:t>La </a:t>
                      </a:r>
                      <a:r>
                        <a:rPr lang="en-US" dirty="0" err="1" smtClean="0"/>
                        <a:t>rinuncia</a:t>
                      </a:r>
                      <a:r>
                        <a:rPr lang="en-US" dirty="0" smtClean="0"/>
                        <a:t> ad </a:t>
                      </a:r>
                      <a:r>
                        <a:rPr lang="en-US" dirty="0" err="1" smtClean="0"/>
                        <a:t>agire</a:t>
                      </a:r>
                      <a:r>
                        <a:rPr lang="en-US" dirty="0" smtClean="0"/>
                        <a:t> </a:t>
                      </a:r>
                      <a:r>
                        <a:rPr lang="en-US" dirty="0" err="1" smtClean="0"/>
                        <a:t>permette</a:t>
                      </a:r>
                      <a:r>
                        <a:rPr lang="en-US" dirty="0" smtClean="0"/>
                        <a:t> di </a:t>
                      </a:r>
                      <a:r>
                        <a:rPr lang="en-US" dirty="0" err="1" smtClean="0"/>
                        <a:t>trasformare</a:t>
                      </a:r>
                      <a:r>
                        <a:rPr lang="en-US" baseline="0" dirty="0" smtClean="0"/>
                        <a:t> </a:t>
                      </a:r>
                      <a:r>
                        <a:rPr lang="en-US" baseline="0" dirty="0" err="1" smtClean="0"/>
                        <a:t>i</a:t>
                      </a:r>
                      <a:r>
                        <a:rPr lang="en-US" baseline="0" dirty="0" smtClean="0"/>
                        <a:t> </a:t>
                      </a:r>
                      <a:r>
                        <a:rPr lang="en-US" baseline="0" dirty="0" err="1" smtClean="0"/>
                        <a:t>comportamenti</a:t>
                      </a:r>
                      <a:r>
                        <a:rPr lang="en-US" baseline="0" dirty="0" smtClean="0"/>
                        <a:t> in </a:t>
                      </a:r>
                      <a:r>
                        <a:rPr lang="en-US" baseline="0" dirty="0" err="1" smtClean="0"/>
                        <a:t>pensiero</a:t>
                      </a:r>
                      <a:r>
                        <a:rPr lang="en-US" baseline="0" dirty="0" smtClean="0"/>
                        <a:t>.</a:t>
                      </a:r>
                      <a:endParaRPr lang="en-US" dirty="0"/>
                    </a:p>
                  </a:txBody>
                  <a:tcPr/>
                </a:tc>
              </a:tr>
              <a:tr h="1596950">
                <a:tc>
                  <a:txBody>
                    <a:bodyPr/>
                    <a:lstStyle/>
                    <a:p>
                      <a:r>
                        <a:rPr lang="en-US" b="1" dirty="0" smtClean="0"/>
                        <a:t>4. </a:t>
                      </a:r>
                      <a:r>
                        <a:rPr lang="en-US" b="1" dirty="0" err="1" smtClean="0"/>
                        <a:t>Riflettere</a:t>
                      </a:r>
                      <a:endParaRPr lang="en-US" b="1" dirty="0" smtClean="0"/>
                    </a:p>
                    <a:p>
                      <a:r>
                        <a:rPr lang="en-US" dirty="0" err="1" smtClean="0"/>
                        <a:t>Anche</a:t>
                      </a:r>
                      <a:r>
                        <a:rPr lang="en-US" dirty="0" smtClean="0"/>
                        <a:t> </a:t>
                      </a:r>
                      <a:r>
                        <a:rPr lang="en-US" dirty="0" err="1" smtClean="0"/>
                        <a:t>sulle</a:t>
                      </a:r>
                      <a:r>
                        <a:rPr lang="en-US" dirty="0" smtClean="0"/>
                        <a:t> </a:t>
                      </a:r>
                      <a:r>
                        <a:rPr lang="en-US" dirty="0" err="1" smtClean="0"/>
                        <a:t>emozioni</a:t>
                      </a:r>
                      <a:endParaRPr lang="en-US" dirty="0"/>
                    </a:p>
                  </a:txBody>
                  <a:tcPr/>
                </a:tc>
                <a:tc>
                  <a:txBody>
                    <a:bodyPr/>
                    <a:lstStyle/>
                    <a:p>
                      <a:pPr algn="just"/>
                      <a:r>
                        <a:rPr lang="en-US" dirty="0" smtClean="0"/>
                        <a:t>Non </a:t>
                      </a:r>
                      <a:r>
                        <a:rPr lang="en-US" dirty="0" err="1" smtClean="0"/>
                        <a:t>confondere</a:t>
                      </a:r>
                      <a:r>
                        <a:rPr lang="en-US" dirty="0" smtClean="0"/>
                        <a:t> le </a:t>
                      </a:r>
                      <a:r>
                        <a:rPr lang="en-US" dirty="0" err="1" smtClean="0"/>
                        <a:t>emozioni</a:t>
                      </a:r>
                      <a:r>
                        <a:rPr lang="en-US" dirty="0" smtClean="0"/>
                        <a:t> </a:t>
                      </a:r>
                      <a:r>
                        <a:rPr lang="en-US" dirty="0" err="1" smtClean="0"/>
                        <a:t>personali</a:t>
                      </a:r>
                      <a:r>
                        <a:rPr lang="en-US" dirty="0" smtClean="0"/>
                        <a:t> con</a:t>
                      </a:r>
                      <a:r>
                        <a:rPr lang="en-US" baseline="0" dirty="0" smtClean="0"/>
                        <a:t> </a:t>
                      </a:r>
                      <a:r>
                        <a:rPr lang="en-US" baseline="0" dirty="0" err="1" smtClean="0"/>
                        <a:t>quelle</a:t>
                      </a:r>
                      <a:r>
                        <a:rPr lang="en-US" baseline="0" dirty="0" smtClean="0"/>
                        <a:t> </a:t>
                      </a:r>
                      <a:r>
                        <a:rPr lang="en-US" baseline="0" dirty="0" err="1" smtClean="0"/>
                        <a:t>dell’altro</a:t>
                      </a:r>
                      <a:r>
                        <a:rPr lang="en-US" baseline="0" dirty="0" smtClean="0"/>
                        <a:t>.</a:t>
                      </a:r>
                    </a:p>
                    <a:p>
                      <a:pPr algn="just"/>
                      <a:r>
                        <a:rPr lang="en-US" baseline="0" dirty="0" err="1" smtClean="0"/>
                        <a:t>Occorre</a:t>
                      </a:r>
                      <a:r>
                        <a:rPr lang="en-US" baseline="0" dirty="0" smtClean="0"/>
                        <a:t> </a:t>
                      </a:r>
                      <a:r>
                        <a:rPr lang="en-US" baseline="0" dirty="0" err="1" smtClean="0"/>
                        <a:t>individuare</a:t>
                      </a:r>
                      <a:r>
                        <a:rPr lang="en-US" baseline="0" dirty="0" smtClean="0"/>
                        <a:t> le </a:t>
                      </a:r>
                      <a:r>
                        <a:rPr lang="en-US" baseline="0" dirty="0" err="1" smtClean="0"/>
                        <a:t>nostre</a:t>
                      </a:r>
                      <a:r>
                        <a:rPr lang="en-US" baseline="0" dirty="0" smtClean="0"/>
                        <a:t> </a:t>
                      </a:r>
                      <a:r>
                        <a:rPr lang="en-US" baseline="0" dirty="0" err="1" smtClean="0"/>
                        <a:t>emozioni</a:t>
                      </a:r>
                      <a:r>
                        <a:rPr lang="en-US" baseline="0" dirty="0" smtClean="0"/>
                        <a:t> e </a:t>
                      </a:r>
                      <a:r>
                        <a:rPr lang="en-US" baseline="0" dirty="0" err="1" smtClean="0"/>
                        <a:t>differenziarle</a:t>
                      </a:r>
                      <a:r>
                        <a:rPr lang="en-US" baseline="0" dirty="0" smtClean="0"/>
                        <a:t> per </a:t>
                      </a:r>
                      <a:r>
                        <a:rPr lang="en-US" baseline="0" dirty="0" err="1" smtClean="0"/>
                        <a:t>agire</a:t>
                      </a:r>
                      <a:r>
                        <a:rPr lang="en-US" baseline="0" dirty="0" smtClean="0"/>
                        <a:t> in </a:t>
                      </a:r>
                      <a:r>
                        <a:rPr lang="en-US" baseline="0" dirty="0" err="1" smtClean="0"/>
                        <a:t>modo</a:t>
                      </a:r>
                      <a:r>
                        <a:rPr lang="en-US" baseline="0" dirty="0" smtClean="0"/>
                        <a:t> </a:t>
                      </a:r>
                      <a:r>
                        <a:rPr lang="en-US" baseline="0" dirty="0" err="1" smtClean="0"/>
                        <a:t>efficace</a:t>
                      </a:r>
                      <a:r>
                        <a:rPr lang="en-US" baseline="0" dirty="0" smtClean="0"/>
                        <a:t>.</a:t>
                      </a:r>
                      <a:endParaRPr lang="en-US" dirty="0"/>
                    </a:p>
                  </a:txBody>
                  <a:tcPr/>
                </a:tc>
              </a:tr>
              <a:tr h="1596950">
                <a:tc>
                  <a:txBody>
                    <a:bodyPr/>
                    <a:lstStyle/>
                    <a:p>
                      <a:r>
                        <a:rPr lang="en-US" b="1" dirty="0" smtClean="0"/>
                        <a:t>5. </a:t>
                      </a:r>
                      <a:r>
                        <a:rPr lang="en-US" b="1" dirty="0" err="1" smtClean="0"/>
                        <a:t>Agire</a:t>
                      </a:r>
                      <a:r>
                        <a:rPr lang="en-US" b="1" dirty="0" smtClean="0"/>
                        <a:t> </a:t>
                      </a:r>
                      <a:endParaRPr lang="en-US" b="1" dirty="0"/>
                    </a:p>
                  </a:txBody>
                  <a:tcPr/>
                </a:tc>
                <a:tc>
                  <a:txBody>
                    <a:bodyPr/>
                    <a:lstStyle/>
                    <a:p>
                      <a:r>
                        <a:rPr lang="en-US" dirty="0" err="1" smtClean="0"/>
                        <a:t>Condividere</a:t>
                      </a:r>
                      <a:r>
                        <a:rPr lang="en-US" dirty="0" smtClean="0"/>
                        <a:t> </a:t>
                      </a:r>
                      <a:r>
                        <a:rPr lang="en-US" dirty="0" err="1" smtClean="0"/>
                        <a:t>quanto</a:t>
                      </a:r>
                      <a:r>
                        <a:rPr lang="en-US" dirty="0" smtClean="0"/>
                        <a:t> </a:t>
                      </a:r>
                      <a:r>
                        <a:rPr lang="en-US" dirty="0" err="1" smtClean="0"/>
                        <a:t>osservato</a:t>
                      </a:r>
                      <a:r>
                        <a:rPr lang="en-US" dirty="0" smtClean="0"/>
                        <a:t> con I </a:t>
                      </a:r>
                      <a:r>
                        <a:rPr lang="en-US" dirty="0" err="1" smtClean="0"/>
                        <a:t>docenti</a:t>
                      </a:r>
                      <a:r>
                        <a:rPr lang="en-US" dirty="0" smtClean="0"/>
                        <a:t> di </a:t>
                      </a:r>
                      <a:r>
                        <a:rPr lang="en-US" dirty="0" err="1" smtClean="0"/>
                        <a:t>classe</a:t>
                      </a:r>
                      <a:r>
                        <a:rPr lang="en-US" dirty="0" smtClean="0"/>
                        <a:t>.</a:t>
                      </a:r>
                    </a:p>
                    <a:p>
                      <a:pPr algn="ctr"/>
                      <a:r>
                        <a:rPr lang="en-US" dirty="0" err="1" smtClean="0"/>
                        <a:t>Es</a:t>
                      </a:r>
                      <a:r>
                        <a:rPr lang="en-US" baseline="0" dirty="0" smtClean="0"/>
                        <a:t>. </a:t>
                      </a:r>
                      <a:r>
                        <a:rPr lang="en-US" baseline="0" dirty="0" err="1" smtClean="0"/>
                        <a:t>Compilazione</a:t>
                      </a:r>
                      <a:r>
                        <a:rPr lang="en-US" baseline="0" dirty="0" smtClean="0"/>
                        <a:t> </a:t>
                      </a:r>
                      <a:r>
                        <a:rPr lang="en-US" baseline="0" dirty="0" err="1" smtClean="0"/>
                        <a:t>delle</a:t>
                      </a:r>
                      <a:r>
                        <a:rPr lang="en-US" baseline="0" dirty="0" smtClean="0"/>
                        <a:t> </a:t>
                      </a:r>
                      <a:r>
                        <a:rPr lang="en-US" baseline="0" dirty="0" err="1" smtClean="0"/>
                        <a:t>schede</a:t>
                      </a:r>
                      <a:r>
                        <a:rPr lang="en-US" baseline="0" dirty="0" smtClean="0"/>
                        <a:t> di </a:t>
                      </a:r>
                      <a:r>
                        <a:rPr lang="en-US" baseline="0" dirty="0" err="1" smtClean="0"/>
                        <a:t>rilevazione</a:t>
                      </a:r>
                      <a:r>
                        <a:rPr lang="en-US" baseline="0" dirty="0" smtClean="0"/>
                        <a:t> e </a:t>
                      </a:r>
                      <a:r>
                        <a:rPr lang="en-US" baseline="0" dirty="0" err="1" smtClean="0"/>
                        <a:t>adozione</a:t>
                      </a:r>
                      <a:r>
                        <a:rPr lang="en-US" baseline="0" dirty="0" smtClean="0"/>
                        <a:t> </a:t>
                      </a:r>
                      <a:r>
                        <a:rPr lang="en-US" baseline="0" dirty="0" err="1" smtClean="0"/>
                        <a:t>delle</a:t>
                      </a:r>
                      <a:r>
                        <a:rPr lang="en-US" baseline="0" dirty="0" smtClean="0"/>
                        <a:t> procedure </a:t>
                      </a:r>
                      <a:r>
                        <a:rPr lang="en-US" baseline="0" dirty="0" err="1" smtClean="0"/>
                        <a:t>previste</a:t>
                      </a:r>
                      <a:r>
                        <a:rPr lang="en-US" baseline="0" dirty="0" smtClean="0"/>
                        <a:t>.</a:t>
                      </a:r>
                      <a:endParaRPr lang="en-US" dirty="0"/>
                    </a:p>
                  </a:txBody>
                  <a:tcPr/>
                </a:tc>
              </a:tr>
            </a:tbl>
          </a:graphicData>
        </a:graphic>
      </p:graphicFrame>
    </p:spTree>
    <p:extLst>
      <p:ext uri="{BB962C8B-B14F-4D97-AF65-F5344CB8AC3E}">
        <p14:creationId xmlns:p14="http://schemas.microsoft.com/office/powerpoint/2010/main" xmlns="" val="12503906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2940"/>
            <a:ext cx="8042276" cy="625666"/>
          </a:xfrm>
        </p:spPr>
        <p:txBody>
          <a:bodyPr/>
          <a:lstStyle/>
          <a:p>
            <a:r>
              <a:rPr lang="en-US" sz="3000" b="1" dirty="0" smtClean="0"/>
              <a:t>Come </a:t>
            </a:r>
            <a:r>
              <a:rPr lang="en-US" sz="3000" b="1" dirty="0" err="1" smtClean="0"/>
              <a:t>gestire</a:t>
            </a:r>
            <a:r>
              <a:rPr lang="en-US" sz="3000" b="1" dirty="0" smtClean="0"/>
              <a:t> </a:t>
            </a:r>
            <a:r>
              <a:rPr lang="en-US" sz="3000" b="1" dirty="0" err="1" smtClean="0"/>
              <a:t>l’osservazione</a:t>
            </a:r>
            <a:r>
              <a:rPr lang="en-US" sz="3000" b="1" dirty="0" smtClean="0"/>
              <a:t>..</a:t>
            </a:r>
            <a:endParaRPr lang="en-US" sz="3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1923588823"/>
              </p:ext>
            </p:extLst>
          </p:nvPr>
        </p:nvGraphicFramePr>
        <p:xfrm>
          <a:off x="183799" y="678606"/>
          <a:ext cx="8755516" cy="5189987"/>
        </p:xfrm>
        <a:graphic>
          <a:graphicData uri="http://schemas.openxmlformats.org/drawingml/2006/table">
            <a:tbl>
              <a:tblPr firstRow="1" bandRow="1">
                <a:tableStyleId>{5C22544A-7EE6-4342-B048-85BDC9FD1C3A}</a:tableStyleId>
              </a:tblPr>
              <a:tblGrid>
                <a:gridCol w="3046234"/>
                <a:gridCol w="2680758"/>
                <a:gridCol w="3028524"/>
              </a:tblGrid>
              <a:tr h="709427">
                <a:tc>
                  <a:txBody>
                    <a:bodyPr/>
                    <a:lstStyle/>
                    <a:p>
                      <a:pPr algn="ctr"/>
                      <a:r>
                        <a:rPr lang="en-US" dirty="0" err="1" smtClean="0"/>
                        <a:t>Situazione</a:t>
                      </a:r>
                      <a:r>
                        <a:rPr lang="en-US" dirty="0" smtClean="0"/>
                        <a:t> e </a:t>
                      </a:r>
                      <a:r>
                        <a:rPr lang="en-US" dirty="0" err="1" smtClean="0"/>
                        <a:t>sviluppo</a:t>
                      </a:r>
                      <a:r>
                        <a:rPr lang="en-US" dirty="0" smtClean="0"/>
                        <a:t> </a:t>
                      </a:r>
                      <a:r>
                        <a:rPr lang="en-US" dirty="0" err="1" smtClean="0"/>
                        <a:t>emotivo</a:t>
                      </a:r>
                      <a:endParaRPr lang="en-US" dirty="0"/>
                    </a:p>
                  </a:txBody>
                  <a:tcPr/>
                </a:tc>
                <a:tc>
                  <a:txBody>
                    <a:bodyPr/>
                    <a:lstStyle/>
                    <a:p>
                      <a:pPr algn="ctr"/>
                      <a:r>
                        <a:rPr lang="en-US" dirty="0" err="1" smtClean="0"/>
                        <a:t>Segnali</a:t>
                      </a:r>
                      <a:r>
                        <a:rPr lang="en-US" dirty="0" smtClean="0"/>
                        <a:t> di </a:t>
                      </a:r>
                      <a:r>
                        <a:rPr lang="en-US" dirty="0" err="1" smtClean="0"/>
                        <a:t>disagio</a:t>
                      </a:r>
                      <a:endParaRPr lang="en-US" dirty="0"/>
                    </a:p>
                  </a:txBody>
                  <a:tcPr/>
                </a:tc>
                <a:tc>
                  <a:txBody>
                    <a:bodyPr/>
                    <a:lstStyle/>
                    <a:p>
                      <a:pPr algn="ctr"/>
                      <a:r>
                        <a:rPr lang="en-US" dirty="0" err="1" smtClean="0"/>
                        <a:t>Suggerimenti</a:t>
                      </a:r>
                      <a:r>
                        <a:rPr lang="en-US" dirty="0" smtClean="0"/>
                        <a:t> per </a:t>
                      </a:r>
                      <a:r>
                        <a:rPr lang="en-US" dirty="0" err="1" smtClean="0"/>
                        <a:t>l’insegnante</a:t>
                      </a:r>
                      <a:endParaRPr lang="en-US" dirty="0"/>
                    </a:p>
                  </a:txBody>
                  <a:tcPr/>
                </a:tc>
              </a:tr>
              <a:tr h="4471152">
                <a:tc>
                  <a:txBody>
                    <a:bodyPr/>
                    <a:lstStyle/>
                    <a:p>
                      <a:r>
                        <a:rPr lang="en-US" b="1" dirty="0" err="1" smtClean="0"/>
                        <a:t>Normale</a:t>
                      </a:r>
                      <a:endParaRPr lang="en-US" b="1" dirty="0" smtClean="0"/>
                    </a:p>
                    <a:p>
                      <a:endParaRPr lang="en-US" dirty="0"/>
                    </a:p>
                  </a:txBody>
                  <a:tcPr/>
                </a:tc>
                <a:tc>
                  <a:txBody>
                    <a:bodyPr/>
                    <a:lstStyle/>
                    <a:p>
                      <a:r>
                        <a:rPr lang="en-US" dirty="0" err="1" smtClean="0"/>
                        <a:t>Segnali</a:t>
                      </a:r>
                      <a:r>
                        <a:rPr lang="en-US" dirty="0" smtClean="0"/>
                        <a:t> di </a:t>
                      </a:r>
                      <a:r>
                        <a:rPr lang="en-US" dirty="0" err="1" smtClean="0"/>
                        <a:t>disagio</a:t>
                      </a:r>
                      <a:r>
                        <a:rPr lang="en-US" dirty="0" smtClean="0"/>
                        <a:t> </a:t>
                      </a:r>
                      <a:r>
                        <a:rPr lang="en-US" dirty="0" err="1" smtClean="0"/>
                        <a:t>hanno</a:t>
                      </a:r>
                      <a:r>
                        <a:rPr lang="en-US" dirty="0" smtClean="0"/>
                        <a:t> </a:t>
                      </a:r>
                      <a:r>
                        <a:rPr lang="en-US" dirty="0" err="1" smtClean="0"/>
                        <a:t>carattere</a:t>
                      </a:r>
                      <a:r>
                        <a:rPr lang="en-US" baseline="0" dirty="0" smtClean="0"/>
                        <a:t> </a:t>
                      </a:r>
                      <a:r>
                        <a:rPr lang="en-US" baseline="0" dirty="0" err="1" smtClean="0"/>
                        <a:t>temporaneo</a:t>
                      </a:r>
                      <a:r>
                        <a:rPr lang="en-US" baseline="0" dirty="0" smtClean="0"/>
                        <a:t> e non </a:t>
                      </a:r>
                      <a:r>
                        <a:rPr lang="en-US" baseline="0" dirty="0" err="1" smtClean="0"/>
                        <a:t>sono</a:t>
                      </a:r>
                      <a:r>
                        <a:rPr lang="en-US" baseline="0" dirty="0" smtClean="0"/>
                        <a:t> </a:t>
                      </a:r>
                      <a:r>
                        <a:rPr lang="en-US" baseline="0" dirty="0" err="1" smtClean="0"/>
                        <a:t>rigidi</a:t>
                      </a:r>
                      <a:endParaRPr lang="en-US" dirty="0"/>
                    </a:p>
                  </a:txBody>
                  <a:tcPr/>
                </a:tc>
                <a:tc>
                  <a:txBody>
                    <a:bodyPr/>
                    <a:lstStyle/>
                    <a:p>
                      <a:pPr marL="285750" indent="-285750">
                        <a:buFont typeface="Arial"/>
                        <a:buChar char="•"/>
                      </a:pPr>
                      <a:r>
                        <a:rPr lang="en-US" dirty="0" err="1" smtClean="0"/>
                        <a:t>Interpretare</a:t>
                      </a:r>
                      <a:r>
                        <a:rPr lang="en-US" dirty="0" smtClean="0"/>
                        <a:t> I </a:t>
                      </a:r>
                      <a:r>
                        <a:rPr lang="en-US" dirty="0" err="1" smtClean="0"/>
                        <a:t>segnali</a:t>
                      </a:r>
                      <a:r>
                        <a:rPr lang="en-US" dirty="0" smtClean="0"/>
                        <a:t> e </a:t>
                      </a:r>
                      <a:r>
                        <a:rPr lang="en-US" dirty="0" err="1" smtClean="0"/>
                        <a:t>tollerarli</a:t>
                      </a:r>
                      <a:r>
                        <a:rPr lang="en-US" dirty="0" smtClean="0"/>
                        <a:t> come </a:t>
                      </a:r>
                      <a:r>
                        <a:rPr lang="en-US" dirty="0" err="1" smtClean="0"/>
                        <a:t>strumento</a:t>
                      </a:r>
                      <a:r>
                        <a:rPr lang="en-US" dirty="0" smtClean="0"/>
                        <a:t> utile al bambino/</a:t>
                      </a:r>
                      <a:r>
                        <a:rPr lang="en-US" dirty="0" err="1" smtClean="0"/>
                        <a:t>adolescente</a:t>
                      </a:r>
                      <a:r>
                        <a:rPr lang="en-US" dirty="0" smtClean="0"/>
                        <a:t> per </a:t>
                      </a:r>
                      <a:r>
                        <a:rPr lang="en-US" dirty="0" err="1" smtClean="0"/>
                        <a:t>superare</a:t>
                      </a:r>
                      <a:r>
                        <a:rPr lang="en-US" dirty="0" smtClean="0"/>
                        <a:t> le </a:t>
                      </a:r>
                      <a:r>
                        <a:rPr lang="en-US" dirty="0" err="1" smtClean="0"/>
                        <a:t>difficoltà</a:t>
                      </a:r>
                      <a:r>
                        <a:rPr lang="en-US" dirty="0" smtClean="0"/>
                        <a:t>.</a:t>
                      </a:r>
                    </a:p>
                    <a:p>
                      <a:pPr marL="285750" indent="-285750">
                        <a:buFont typeface="Arial"/>
                        <a:buChar char="•"/>
                      </a:pPr>
                      <a:r>
                        <a:rPr lang="en-US" dirty="0" err="1" smtClean="0"/>
                        <a:t>Evitare</a:t>
                      </a:r>
                      <a:r>
                        <a:rPr lang="en-US" baseline="0" dirty="0" smtClean="0"/>
                        <a:t> di </a:t>
                      </a:r>
                      <a:r>
                        <a:rPr lang="en-US" baseline="0" dirty="0" err="1" smtClean="0"/>
                        <a:t>drammatizzare</a:t>
                      </a:r>
                      <a:r>
                        <a:rPr lang="en-US" baseline="0" dirty="0" smtClean="0"/>
                        <a:t> la </a:t>
                      </a:r>
                      <a:r>
                        <a:rPr lang="en-US" baseline="0" dirty="0" err="1" smtClean="0"/>
                        <a:t>situazione</a:t>
                      </a:r>
                      <a:r>
                        <a:rPr lang="en-US" baseline="0" dirty="0" smtClean="0"/>
                        <a:t> con </a:t>
                      </a:r>
                      <a:r>
                        <a:rPr lang="en-US" baseline="0" dirty="0" err="1" smtClean="0"/>
                        <a:t>il</a:t>
                      </a:r>
                      <a:r>
                        <a:rPr lang="en-US" baseline="0" dirty="0" smtClean="0"/>
                        <a:t> </a:t>
                      </a:r>
                      <a:r>
                        <a:rPr lang="en-US" baseline="0" dirty="0" err="1" smtClean="0"/>
                        <a:t>ragazzo</a:t>
                      </a:r>
                      <a:r>
                        <a:rPr lang="en-US" baseline="0" dirty="0" smtClean="0"/>
                        <a:t> e </a:t>
                      </a:r>
                      <a:r>
                        <a:rPr lang="en-US" baseline="0" dirty="0" err="1" smtClean="0"/>
                        <a:t>famiglia</a:t>
                      </a:r>
                      <a:r>
                        <a:rPr lang="en-US" baseline="0" dirty="0" smtClean="0"/>
                        <a:t>.</a:t>
                      </a:r>
                    </a:p>
                    <a:p>
                      <a:pPr marL="285750" indent="-285750">
                        <a:buFont typeface="Arial"/>
                        <a:buChar char="•"/>
                      </a:pPr>
                      <a:r>
                        <a:rPr lang="en-US" baseline="0" dirty="0" err="1" smtClean="0"/>
                        <a:t>Rassicurare</a:t>
                      </a:r>
                      <a:r>
                        <a:rPr lang="en-US" baseline="0" dirty="0" smtClean="0"/>
                        <a:t> e </a:t>
                      </a:r>
                      <a:r>
                        <a:rPr lang="en-US" baseline="0" dirty="0" err="1" smtClean="0"/>
                        <a:t>legittimare</a:t>
                      </a:r>
                      <a:r>
                        <a:rPr lang="en-US" baseline="0" dirty="0" smtClean="0"/>
                        <a:t> </a:t>
                      </a:r>
                      <a:r>
                        <a:rPr lang="en-US" baseline="0" dirty="0" err="1" smtClean="0"/>
                        <a:t>il</a:t>
                      </a:r>
                      <a:r>
                        <a:rPr lang="en-US" baseline="0" dirty="0" smtClean="0"/>
                        <a:t> </a:t>
                      </a:r>
                      <a:r>
                        <a:rPr lang="en-US" baseline="0" dirty="0" err="1" smtClean="0"/>
                        <a:t>disagio</a:t>
                      </a:r>
                      <a:r>
                        <a:rPr lang="en-US" baseline="0" dirty="0" smtClean="0"/>
                        <a:t> </a:t>
                      </a:r>
                      <a:r>
                        <a:rPr lang="en-US" baseline="0" dirty="0" err="1" smtClean="0"/>
                        <a:t>che</a:t>
                      </a:r>
                      <a:r>
                        <a:rPr lang="en-US" baseline="0" dirty="0" smtClean="0"/>
                        <a:t> vive </a:t>
                      </a:r>
                      <a:r>
                        <a:rPr lang="en-US" baseline="0" dirty="0" err="1" smtClean="0"/>
                        <a:t>il</a:t>
                      </a:r>
                      <a:r>
                        <a:rPr lang="en-US" baseline="0" dirty="0" smtClean="0"/>
                        <a:t> </a:t>
                      </a:r>
                      <a:r>
                        <a:rPr lang="en-US" baseline="0" dirty="0" err="1" smtClean="0"/>
                        <a:t>ragazzo</a:t>
                      </a:r>
                      <a:r>
                        <a:rPr lang="en-US" baseline="0" dirty="0" smtClean="0"/>
                        <a:t>.</a:t>
                      </a:r>
                    </a:p>
                    <a:p>
                      <a:pPr marL="285750" indent="-285750">
                        <a:buFont typeface="Arial"/>
                        <a:buChar char="•"/>
                      </a:pPr>
                      <a:r>
                        <a:rPr lang="en-US" baseline="0" dirty="0" err="1" smtClean="0"/>
                        <a:t>Osservare</a:t>
                      </a:r>
                      <a:r>
                        <a:rPr lang="en-US" baseline="0" dirty="0" smtClean="0"/>
                        <a:t> se I </a:t>
                      </a:r>
                      <a:r>
                        <a:rPr lang="en-US" baseline="0" dirty="0" err="1" smtClean="0"/>
                        <a:t>segnali</a:t>
                      </a:r>
                      <a:r>
                        <a:rPr lang="en-US" baseline="0" dirty="0" smtClean="0"/>
                        <a:t> </a:t>
                      </a:r>
                      <a:r>
                        <a:rPr lang="en-US" baseline="0" dirty="0" err="1" smtClean="0"/>
                        <a:t>scompaiono</a:t>
                      </a:r>
                      <a:r>
                        <a:rPr lang="en-US" baseline="0" dirty="0" smtClean="0"/>
                        <a:t> o </a:t>
                      </a:r>
                      <a:r>
                        <a:rPr lang="en-US" baseline="0" dirty="0" err="1" smtClean="0"/>
                        <a:t>persistono</a:t>
                      </a:r>
                      <a:r>
                        <a:rPr lang="en-US" baseline="0" dirty="0" smtClean="0"/>
                        <a:t>.</a:t>
                      </a:r>
                      <a:endParaRPr lang="en-US" dirty="0"/>
                    </a:p>
                  </a:txBody>
                  <a:tcPr/>
                </a:tc>
              </a:tr>
            </a:tbl>
          </a:graphicData>
        </a:graphic>
      </p:graphicFrame>
    </p:spTree>
    <p:extLst>
      <p:ext uri="{BB962C8B-B14F-4D97-AF65-F5344CB8AC3E}">
        <p14:creationId xmlns:p14="http://schemas.microsoft.com/office/powerpoint/2010/main" xmlns="" val="10260674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2258111943"/>
              </p:ext>
            </p:extLst>
          </p:nvPr>
        </p:nvGraphicFramePr>
        <p:xfrm>
          <a:off x="549275" y="798045"/>
          <a:ext cx="8042274" cy="4248841"/>
        </p:xfrm>
        <a:graphic>
          <a:graphicData uri="http://schemas.openxmlformats.org/drawingml/2006/table">
            <a:tbl>
              <a:tblPr firstRow="1" bandRow="1">
                <a:tableStyleId>{5C22544A-7EE6-4342-B048-85BDC9FD1C3A}</a:tableStyleId>
              </a:tblPr>
              <a:tblGrid>
                <a:gridCol w="2680758"/>
                <a:gridCol w="2680758"/>
                <a:gridCol w="2680758"/>
              </a:tblGrid>
              <a:tr h="806262">
                <a:tc>
                  <a:txBody>
                    <a:bodyPr/>
                    <a:lstStyle/>
                    <a:p>
                      <a:pPr algn="ctr"/>
                      <a:r>
                        <a:rPr lang="en-US" dirty="0" err="1" smtClean="0"/>
                        <a:t>Situazione</a:t>
                      </a:r>
                      <a:r>
                        <a:rPr lang="en-US" dirty="0" smtClean="0"/>
                        <a:t> e </a:t>
                      </a:r>
                      <a:r>
                        <a:rPr lang="en-US" dirty="0" err="1" smtClean="0"/>
                        <a:t>sviluppo</a:t>
                      </a:r>
                      <a:r>
                        <a:rPr lang="en-US" dirty="0" smtClean="0"/>
                        <a:t> </a:t>
                      </a:r>
                      <a:r>
                        <a:rPr lang="en-US" dirty="0" err="1" smtClean="0"/>
                        <a:t>emotivo</a:t>
                      </a:r>
                      <a:endParaRPr lang="en-US" dirty="0"/>
                    </a:p>
                  </a:txBody>
                  <a:tcPr/>
                </a:tc>
                <a:tc>
                  <a:txBody>
                    <a:bodyPr/>
                    <a:lstStyle/>
                    <a:p>
                      <a:pPr algn="ctr"/>
                      <a:r>
                        <a:rPr lang="en-US" dirty="0" err="1" smtClean="0"/>
                        <a:t>Segnali</a:t>
                      </a:r>
                      <a:r>
                        <a:rPr lang="en-US" dirty="0" smtClean="0"/>
                        <a:t> di </a:t>
                      </a:r>
                      <a:r>
                        <a:rPr lang="en-US" dirty="0" err="1" smtClean="0"/>
                        <a:t>disagio</a:t>
                      </a:r>
                      <a:r>
                        <a:rPr lang="en-US" dirty="0" smtClean="0"/>
                        <a:t> </a:t>
                      </a:r>
                      <a:endParaRPr lang="en-US" dirty="0"/>
                    </a:p>
                  </a:txBody>
                  <a:tcPr/>
                </a:tc>
                <a:tc>
                  <a:txBody>
                    <a:bodyPr/>
                    <a:lstStyle/>
                    <a:p>
                      <a:pPr algn="ctr"/>
                      <a:r>
                        <a:rPr lang="en-US" dirty="0" err="1" smtClean="0"/>
                        <a:t>Suggerimenti</a:t>
                      </a:r>
                      <a:r>
                        <a:rPr lang="en-US" baseline="0" dirty="0" smtClean="0"/>
                        <a:t> per </a:t>
                      </a:r>
                      <a:r>
                        <a:rPr lang="en-US" baseline="0" dirty="0" err="1" smtClean="0"/>
                        <a:t>l’insegnante</a:t>
                      </a:r>
                      <a:endParaRPr lang="en-US" dirty="0"/>
                    </a:p>
                  </a:txBody>
                  <a:tcPr/>
                </a:tc>
              </a:tr>
              <a:tr h="3442579">
                <a:tc>
                  <a:txBody>
                    <a:bodyPr/>
                    <a:lstStyle/>
                    <a:p>
                      <a:r>
                        <a:rPr lang="en-US" b="1" dirty="0" err="1" smtClean="0"/>
                        <a:t>Patologico</a:t>
                      </a:r>
                      <a:endParaRPr lang="en-US" b="1" dirty="0" smtClean="0"/>
                    </a:p>
                  </a:txBody>
                  <a:tcPr/>
                </a:tc>
                <a:tc>
                  <a:txBody>
                    <a:bodyPr/>
                    <a:lstStyle/>
                    <a:p>
                      <a:r>
                        <a:rPr lang="en-US" dirty="0" err="1" smtClean="0"/>
                        <a:t>Segnali</a:t>
                      </a:r>
                      <a:r>
                        <a:rPr lang="en-US" dirty="0" smtClean="0"/>
                        <a:t> </a:t>
                      </a:r>
                      <a:r>
                        <a:rPr lang="en-US" dirty="0" err="1" smtClean="0"/>
                        <a:t>rigidi</a:t>
                      </a:r>
                      <a:r>
                        <a:rPr lang="en-US" dirty="0" smtClean="0"/>
                        <a:t> e </a:t>
                      </a:r>
                      <a:r>
                        <a:rPr lang="en-US" dirty="0" err="1" smtClean="0"/>
                        <a:t>duraturi</a:t>
                      </a:r>
                      <a:endParaRPr lang="en-US" dirty="0"/>
                    </a:p>
                  </a:txBody>
                  <a:tcPr/>
                </a:tc>
                <a:tc>
                  <a:txBody>
                    <a:bodyPr/>
                    <a:lstStyle/>
                    <a:p>
                      <a:pPr marL="285750" indent="-285750">
                        <a:buFont typeface="Arial"/>
                        <a:buChar char="•"/>
                      </a:pPr>
                      <a:r>
                        <a:rPr lang="en-US" dirty="0" err="1" smtClean="0"/>
                        <a:t>Comunicare</a:t>
                      </a:r>
                      <a:r>
                        <a:rPr lang="en-US" baseline="0" dirty="0" smtClean="0"/>
                        <a:t> al bambino </a:t>
                      </a:r>
                      <a:r>
                        <a:rPr lang="en-US" baseline="0" dirty="0" err="1" smtClean="0"/>
                        <a:t>che</a:t>
                      </a:r>
                      <a:r>
                        <a:rPr lang="en-US" baseline="0" dirty="0" smtClean="0"/>
                        <a:t> </a:t>
                      </a:r>
                      <a:r>
                        <a:rPr lang="en-US" baseline="0" dirty="0" err="1" smtClean="0"/>
                        <a:t>si</a:t>
                      </a:r>
                      <a:r>
                        <a:rPr lang="en-US" baseline="0" dirty="0" smtClean="0"/>
                        <a:t> </a:t>
                      </a:r>
                      <a:r>
                        <a:rPr lang="en-US" baseline="0" dirty="0" err="1" smtClean="0"/>
                        <a:t>è</a:t>
                      </a:r>
                      <a:r>
                        <a:rPr lang="en-US" baseline="0" dirty="0" smtClean="0"/>
                        <a:t> </a:t>
                      </a:r>
                      <a:r>
                        <a:rPr lang="en-US" baseline="0" dirty="0" err="1" smtClean="0"/>
                        <a:t>notata</a:t>
                      </a:r>
                      <a:r>
                        <a:rPr lang="en-US" baseline="0" dirty="0" smtClean="0"/>
                        <a:t> </a:t>
                      </a:r>
                      <a:r>
                        <a:rPr lang="en-US" baseline="0" dirty="0" err="1" smtClean="0"/>
                        <a:t>una</a:t>
                      </a:r>
                      <a:r>
                        <a:rPr lang="en-US" baseline="0" dirty="0" smtClean="0"/>
                        <a:t> </a:t>
                      </a:r>
                      <a:r>
                        <a:rPr lang="en-US" baseline="0" dirty="0" err="1" smtClean="0"/>
                        <a:t>difficoltà</a:t>
                      </a:r>
                      <a:r>
                        <a:rPr lang="en-US" baseline="0" dirty="0" smtClean="0"/>
                        <a:t> per la quale </a:t>
                      </a:r>
                      <a:r>
                        <a:rPr lang="en-US" baseline="0" dirty="0" err="1" smtClean="0"/>
                        <a:t>può</a:t>
                      </a:r>
                      <a:r>
                        <a:rPr lang="en-US" baseline="0" dirty="0" smtClean="0"/>
                        <a:t> </a:t>
                      </a:r>
                      <a:r>
                        <a:rPr lang="en-US" baseline="0" dirty="0" err="1" smtClean="0"/>
                        <a:t>essere</a:t>
                      </a:r>
                      <a:r>
                        <a:rPr lang="en-US" baseline="0" dirty="0" smtClean="0"/>
                        <a:t> </a:t>
                      </a:r>
                      <a:r>
                        <a:rPr lang="en-US" baseline="0" dirty="0" err="1" smtClean="0"/>
                        <a:t>aiutato</a:t>
                      </a:r>
                      <a:r>
                        <a:rPr lang="en-US" baseline="0" dirty="0" smtClean="0"/>
                        <a:t>.</a:t>
                      </a:r>
                    </a:p>
                    <a:p>
                      <a:pPr marL="285750" indent="-285750">
                        <a:buFont typeface="Arial"/>
                        <a:buChar char="•"/>
                      </a:pPr>
                      <a:r>
                        <a:rPr lang="en-US" baseline="0" dirty="0" err="1" smtClean="0"/>
                        <a:t>Adottare</a:t>
                      </a:r>
                      <a:r>
                        <a:rPr lang="en-US" baseline="0" dirty="0" smtClean="0"/>
                        <a:t> le procedure </a:t>
                      </a:r>
                      <a:r>
                        <a:rPr lang="en-US" baseline="0" dirty="0" err="1" smtClean="0"/>
                        <a:t>previste</a:t>
                      </a:r>
                      <a:r>
                        <a:rPr lang="en-US" baseline="0" dirty="0" smtClean="0"/>
                        <a:t> </a:t>
                      </a:r>
                      <a:endParaRPr lang="en-US" dirty="0"/>
                    </a:p>
                  </a:txBody>
                  <a:tcPr/>
                </a:tc>
              </a:tr>
            </a:tbl>
          </a:graphicData>
        </a:graphic>
      </p:graphicFrame>
    </p:spTree>
    <p:extLst>
      <p:ext uri="{BB962C8B-B14F-4D97-AF65-F5344CB8AC3E}">
        <p14:creationId xmlns:p14="http://schemas.microsoft.com/office/powerpoint/2010/main" xmlns="" val="3974517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45193"/>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p:txBody>
          <a:bodyPr>
            <a:normAutofit/>
          </a:bodyPr>
          <a:lstStyle/>
          <a:p>
            <a:pPr marL="0" indent="0" algn="ctr">
              <a:buNone/>
            </a:pPr>
            <a:endParaRPr lang="it-IT" b="1" dirty="0" smtClean="0"/>
          </a:p>
          <a:p>
            <a:pPr marL="0" indent="0" algn="ctr">
              <a:buNone/>
            </a:pPr>
            <a:endParaRPr lang="it-IT" b="1" dirty="0"/>
          </a:p>
          <a:p>
            <a:pPr marL="0" indent="0" algn="ctr">
              <a:buNone/>
            </a:pPr>
            <a:r>
              <a:rPr lang="en-US" b="1" dirty="0" smtClean="0"/>
              <a:t>B</a:t>
            </a:r>
            <a:r>
              <a:rPr lang="it-IT" b="1" dirty="0" err="1" smtClean="0"/>
              <a:t>isogna</a:t>
            </a:r>
            <a:r>
              <a:rPr lang="it-IT" b="1" dirty="0" smtClean="0"/>
              <a:t> cogliere </a:t>
            </a:r>
            <a:r>
              <a:rPr lang="it-IT" b="1" dirty="0"/>
              <a:t>lo spirito della </a:t>
            </a:r>
            <a:r>
              <a:rPr lang="it-IT" b="1" dirty="0" smtClean="0"/>
              <a:t>Direttiva</a:t>
            </a:r>
            <a:r>
              <a:rPr lang="it-IT" dirty="0"/>
              <a:t> </a:t>
            </a:r>
            <a:endParaRPr lang="it-IT" dirty="0" smtClean="0"/>
          </a:p>
          <a:p>
            <a:pPr marL="0" indent="0" algn="ctr">
              <a:buNone/>
            </a:pPr>
            <a:r>
              <a:rPr lang="it-IT" dirty="0" smtClean="0"/>
              <a:t>Forte </a:t>
            </a:r>
            <a:r>
              <a:rPr lang="it-IT" dirty="0"/>
              <a:t>richiamo alla </a:t>
            </a:r>
            <a:r>
              <a:rPr lang="it-IT" b="1" i="1" dirty="0" err="1" smtClean="0"/>
              <a:t>responsabilià</a:t>
            </a:r>
            <a:r>
              <a:rPr lang="it-IT" b="1" i="1" dirty="0" smtClean="0"/>
              <a:t> </a:t>
            </a:r>
            <a:r>
              <a:rPr lang="it-IT" b="1" i="1" dirty="0"/>
              <a:t>della scuola </a:t>
            </a:r>
            <a:r>
              <a:rPr lang="it-IT" dirty="0"/>
              <a:t>nei confronti degli alunni che hanno bisogno di aiuto </a:t>
            </a:r>
          </a:p>
          <a:p>
            <a:pPr marL="0" indent="0">
              <a:buNone/>
            </a:pPr>
            <a:endParaRPr lang="en-US" dirty="0"/>
          </a:p>
        </p:txBody>
      </p:sp>
    </p:spTree>
    <p:extLst>
      <p:ext uri="{BB962C8B-B14F-4D97-AF65-F5344CB8AC3E}">
        <p14:creationId xmlns:p14="http://schemas.microsoft.com/office/powerpoint/2010/main" xmlns="" val="40222244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196" y="334231"/>
            <a:ext cx="7856355" cy="5815617"/>
          </a:xfrm>
        </p:spPr>
        <p:txBody>
          <a:bodyPr>
            <a:normAutofit/>
          </a:bodyPr>
          <a:lstStyle/>
          <a:p>
            <a:pPr marL="0" indent="0" algn="ctr">
              <a:buNone/>
            </a:pPr>
            <a:endParaRPr lang="en-US" sz="1400" dirty="0" smtClean="0"/>
          </a:p>
          <a:p>
            <a:pPr marL="0" indent="0" algn="ctr">
              <a:buNone/>
            </a:pPr>
            <a:endParaRPr lang="en-US" sz="1400" dirty="0"/>
          </a:p>
          <a:p>
            <a:pPr marL="0" indent="0" algn="ctr">
              <a:buNone/>
            </a:pPr>
            <a:endParaRPr lang="en-US" sz="1400" dirty="0" smtClean="0"/>
          </a:p>
          <a:p>
            <a:pPr marL="0" indent="0" algn="ctr">
              <a:buNone/>
            </a:pPr>
            <a:r>
              <a:rPr lang="en-US" sz="1400" dirty="0" smtClean="0"/>
              <a:t>Slides e </a:t>
            </a:r>
            <a:r>
              <a:rPr lang="en-US" sz="1400" dirty="0" err="1" smtClean="0"/>
              <a:t>materiali</a:t>
            </a:r>
            <a:r>
              <a:rPr lang="en-US" sz="1400" dirty="0" smtClean="0"/>
              <a:t> a </a:t>
            </a:r>
            <a:r>
              <a:rPr lang="en-US" sz="1400" dirty="0" err="1" smtClean="0"/>
              <a:t>uso</a:t>
            </a:r>
            <a:r>
              <a:rPr lang="en-US" sz="1400" dirty="0" smtClean="0"/>
              <a:t> </a:t>
            </a:r>
            <a:r>
              <a:rPr lang="en-US" sz="1400" dirty="0" err="1" smtClean="0"/>
              <a:t>esclusivo</a:t>
            </a:r>
            <a:r>
              <a:rPr lang="en-US" sz="1400" dirty="0" smtClean="0"/>
              <a:t> del </a:t>
            </a:r>
            <a:r>
              <a:rPr lang="en-US" sz="1400" dirty="0" err="1" smtClean="0"/>
              <a:t>corso</a:t>
            </a:r>
            <a:r>
              <a:rPr lang="en-US" sz="1400" dirty="0" smtClean="0"/>
              <a:t> di </a:t>
            </a:r>
            <a:r>
              <a:rPr lang="en-US" sz="1400" dirty="0" err="1" smtClean="0"/>
              <a:t>formazione</a:t>
            </a:r>
            <a:r>
              <a:rPr lang="en-US" sz="1400" dirty="0" smtClean="0"/>
              <a:t> </a:t>
            </a:r>
            <a:r>
              <a:rPr lang="en-US" sz="1400" dirty="0" err="1" smtClean="0"/>
              <a:t>Docenti</a:t>
            </a:r>
            <a:r>
              <a:rPr lang="en-US" sz="1400" dirty="0" smtClean="0"/>
              <a:t>.</a:t>
            </a:r>
          </a:p>
          <a:p>
            <a:pPr marL="0" indent="0" algn="ctr">
              <a:buNone/>
            </a:pPr>
            <a:r>
              <a:rPr lang="en-US" sz="1400" dirty="0" err="1" smtClean="0"/>
              <a:t>Materiali</a:t>
            </a:r>
            <a:r>
              <a:rPr lang="en-US" sz="1400" dirty="0" smtClean="0"/>
              <a:t> e </a:t>
            </a:r>
            <a:r>
              <a:rPr lang="en-US" sz="1400" dirty="0" err="1" smtClean="0"/>
              <a:t>contenuti</a:t>
            </a:r>
            <a:r>
              <a:rPr lang="en-US" sz="1400" dirty="0" smtClean="0"/>
              <a:t> </a:t>
            </a:r>
            <a:r>
              <a:rPr lang="en-US" sz="1400" dirty="0" err="1" smtClean="0"/>
              <a:t>protetti</a:t>
            </a:r>
            <a:r>
              <a:rPr lang="en-US" sz="1400" dirty="0" smtClean="0"/>
              <a:t>  da copyright.</a:t>
            </a:r>
          </a:p>
          <a:p>
            <a:pPr marL="0" indent="0" algn="ctr">
              <a:buNone/>
            </a:pPr>
            <a:r>
              <a:rPr lang="en-US" sz="1400" dirty="0"/>
              <a:t> </a:t>
            </a:r>
            <a:endParaRPr lang="en-US" sz="1400" dirty="0" smtClean="0"/>
          </a:p>
          <a:p>
            <a:pPr marL="0" indent="0" algn="ctr">
              <a:buNone/>
            </a:pPr>
            <a:endParaRPr lang="en-US" sz="1400" dirty="0"/>
          </a:p>
          <a:p>
            <a:pPr marL="0" indent="0" algn="ctr">
              <a:buNone/>
            </a:pPr>
            <a:endParaRPr lang="en-US" sz="1400" dirty="0" smtClean="0"/>
          </a:p>
          <a:p>
            <a:pPr marL="0" indent="0" algn="ctr">
              <a:buNone/>
            </a:pPr>
            <a:endParaRPr lang="en-US" sz="1400" dirty="0"/>
          </a:p>
          <a:p>
            <a:pPr marL="0" indent="0" algn="r">
              <a:spcBef>
                <a:spcPts val="0"/>
              </a:spcBef>
              <a:buNone/>
            </a:pPr>
            <a:r>
              <a:rPr lang="en-US" sz="1400" dirty="0" err="1" smtClean="0"/>
              <a:t>Dott.ssa</a:t>
            </a:r>
            <a:r>
              <a:rPr lang="en-US" sz="1400" dirty="0" smtClean="0"/>
              <a:t> </a:t>
            </a:r>
            <a:r>
              <a:rPr lang="en-US" sz="1400" dirty="0" err="1" smtClean="0"/>
              <a:t>Alessia</a:t>
            </a:r>
            <a:r>
              <a:rPr lang="en-US" sz="1400" dirty="0" smtClean="0"/>
              <a:t> </a:t>
            </a:r>
            <a:r>
              <a:rPr lang="en-US" sz="1400" dirty="0" err="1" smtClean="0"/>
              <a:t>Goisis</a:t>
            </a:r>
            <a:endParaRPr lang="en-US" sz="1400" dirty="0" smtClean="0"/>
          </a:p>
          <a:p>
            <a:pPr marL="0" indent="0" algn="r">
              <a:spcBef>
                <a:spcPts val="0"/>
              </a:spcBef>
              <a:buNone/>
            </a:pPr>
            <a:r>
              <a:rPr lang="en-US" sz="1400" dirty="0" err="1" smtClean="0"/>
              <a:t>Psicologa</a:t>
            </a:r>
            <a:r>
              <a:rPr lang="en-US" sz="1400" dirty="0" smtClean="0"/>
              <a:t> </a:t>
            </a:r>
            <a:r>
              <a:rPr lang="en-US" sz="1400" dirty="0" err="1" smtClean="0"/>
              <a:t>clinica</a:t>
            </a:r>
            <a:endParaRPr lang="en-US" sz="1400" dirty="0" smtClean="0"/>
          </a:p>
          <a:p>
            <a:pPr marL="0" indent="0" algn="r">
              <a:spcBef>
                <a:spcPts val="0"/>
              </a:spcBef>
              <a:buNone/>
            </a:pPr>
            <a:r>
              <a:rPr lang="en-US" sz="1400" dirty="0" smtClean="0">
                <a:hlinkClick r:id="rId2"/>
              </a:rPr>
              <a:t>www.psicologagoisisalessia.it</a:t>
            </a:r>
            <a:endParaRPr lang="en-US" sz="1400" dirty="0" smtClean="0"/>
          </a:p>
          <a:p>
            <a:pPr marL="0" indent="0" algn="r">
              <a:spcBef>
                <a:spcPts val="0"/>
              </a:spcBef>
              <a:buNone/>
            </a:pPr>
            <a:r>
              <a:rPr lang="en-US" sz="1400" dirty="0" smtClean="0"/>
              <a:t>Tel. 3341760784</a:t>
            </a:r>
          </a:p>
          <a:p>
            <a:pPr marL="0" indent="0" algn="r">
              <a:spcBef>
                <a:spcPts val="0"/>
              </a:spcBef>
              <a:buNone/>
            </a:pPr>
            <a:r>
              <a:rPr lang="en-US" sz="1400" dirty="0" err="1" smtClean="0"/>
              <a:t>goisisalessia@gmail.com</a:t>
            </a:r>
            <a:endParaRPr lang="en-US" sz="1400" dirty="0" smtClean="0"/>
          </a:p>
        </p:txBody>
      </p:sp>
      <p:sp>
        <p:nvSpPr>
          <p:cNvPr id="5" name="TextBox 4"/>
          <p:cNvSpPr txBox="1"/>
          <p:nvPr/>
        </p:nvSpPr>
        <p:spPr>
          <a:xfrm>
            <a:off x="3909906" y="3108347"/>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xmlns="" val="325076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81962"/>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1055077"/>
            <a:ext cx="8042276" cy="5588000"/>
          </a:xfrm>
        </p:spPr>
        <p:txBody>
          <a:bodyPr>
            <a:normAutofit/>
          </a:bodyPr>
          <a:lstStyle/>
          <a:p>
            <a:pPr marL="0" indent="0" algn="ctr">
              <a:buNone/>
            </a:pPr>
            <a:r>
              <a:rPr lang="it-IT" sz="3000" b="1" dirty="0">
                <a:solidFill>
                  <a:srgbClr val="FF0000"/>
                </a:solidFill>
              </a:rPr>
              <a:t>Bisogni Educativi “Normali”... </a:t>
            </a:r>
          </a:p>
          <a:p>
            <a:pPr algn="ctr"/>
            <a:r>
              <a:rPr lang="it-IT" dirty="0"/>
              <a:t>sviluppo delle proprie competenze: </a:t>
            </a:r>
          </a:p>
          <a:p>
            <a:pPr marL="0" indent="0" algn="ctr">
              <a:buNone/>
            </a:pPr>
            <a:r>
              <a:rPr lang="it-IT" b="1" dirty="0">
                <a:solidFill>
                  <a:srgbClr val="0000FF"/>
                </a:solidFill>
              </a:rPr>
              <a:t>imparare </a:t>
            </a:r>
          </a:p>
          <a:p>
            <a:pPr algn="ctr"/>
            <a:r>
              <a:rPr lang="it-IT" dirty="0"/>
              <a:t>appartenenza sociale e accettazione: </a:t>
            </a:r>
          </a:p>
          <a:p>
            <a:pPr marL="0" indent="0" algn="ctr">
              <a:buNone/>
            </a:pPr>
            <a:r>
              <a:rPr lang="en-US" b="1" dirty="0" smtClean="0">
                <a:solidFill>
                  <a:srgbClr val="0000FF"/>
                </a:solidFill>
              </a:rPr>
              <a:t>I</a:t>
            </a:r>
            <a:r>
              <a:rPr lang="it-IT" b="1" dirty="0" err="1" smtClean="0">
                <a:solidFill>
                  <a:srgbClr val="0000FF"/>
                </a:solidFill>
              </a:rPr>
              <a:t>dentità</a:t>
            </a:r>
            <a:r>
              <a:rPr lang="it-IT" b="1" dirty="0">
                <a:solidFill>
                  <a:srgbClr val="0000FF"/>
                </a:solidFill>
              </a:rPr>
              <a:t> </a:t>
            </a:r>
            <a:r>
              <a:rPr lang="it-IT" b="1" dirty="0" smtClean="0">
                <a:solidFill>
                  <a:srgbClr val="0000FF"/>
                </a:solidFill>
              </a:rPr>
              <a:t> </a:t>
            </a:r>
            <a:r>
              <a:rPr lang="it-IT" b="1" dirty="0">
                <a:solidFill>
                  <a:srgbClr val="0000FF"/>
                </a:solidFill>
              </a:rPr>
              <a:t>e autonomia</a:t>
            </a:r>
            <a:r>
              <a:rPr lang="it-IT" i="1" dirty="0"/>
              <a:t> </a:t>
            </a:r>
            <a:endParaRPr lang="it-IT" dirty="0"/>
          </a:p>
          <a:p>
            <a:pPr algn="ctr"/>
            <a:r>
              <a:rPr lang="it-IT" dirty="0"/>
              <a:t>valorizzazione e autostima </a:t>
            </a:r>
            <a:endParaRPr lang="it-IT" dirty="0" smtClean="0"/>
          </a:p>
          <a:p>
            <a:pPr marL="0" indent="0" algn="ctr">
              <a:buNone/>
            </a:pPr>
            <a:r>
              <a:rPr lang="it-IT" b="1" dirty="0" smtClean="0">
                <a:solidFill>
                  <a:srgbClr val="0000FF"/>
                </a:solidFill>
              </a:rPr>
              <a:t>sicurezza </a:t>
            </a:r>
            <a:r>
              <a:rPr lang="it-IT" b="1" dirty="0">
                <a:solidFill>
                  <a:srgbClr val="0000FF"/>
                </a:solidFill>
              </a:rPr>
              <a:t>affettiva </a:t>
            </a:r>
          </a:p>
          <a:p>
            <a:pPr marL="0" indent="0" algn="ctr">
              <a:buNone/>
            </a:pPr>
            <a:r>
              <a:rPr lang="it-IT" b="1" dirty="0">
                <a:solidFill>
                  <a:srgbClr val="FF0000"/>
                </a:solidFill>
              </a:rPr>
              <a:t>......diventano speciali quando è </a:t>
            </a:r>
            <a:r>
              <a:rPr lang="it-IT" b="1" dirty="0" smtClean="0">
                <a:solidFill>
                  <a:srgbClr val="FF0000"/>
                </a:solidFill>
              </a:rPr>
              <a:t>più </a:t>
            </a:r>
            <a:r>
              <a:rPr lang="it-IT" b="1" dirty="0">
                <a:solidFill>
                  <a:srgbClr val="FF0000"/>
                </a:solidFill>
              </a:rPr>
              <a:t>difficile ottenere una risposta adeguata a </a:t>
            </a:r>
            <a:r>
              <a:rPr lang="it-IT" b="1" dirty="0" smtClean="0">
                <a:solidFill>
                  <a:srgbClr val="FF0000"/>
                </a:solidFill>
              </a:rPr>
              <a:t>soddisfarli.</a:t>
            </a:r>
            <a:endParaRPr lang="it-IT" b="1" dirty="0">
              <a:solidFill>
                <a:srgbClr val="FF0000"/>
              </a:solidFill>
            </a:endParaRPr>
          </a:p>
          <a:p>
            <a:endParaRPr lang="en-US" dirty="0"/>
          </a:p>
        </p:txBody>
      </p:sp>
    </p:spTree>
    <p:extLst>
      <p:ext uri="{BB962C8B-B14F-4D97-AF65-F5344CB8AC3E}">
        <p14:creationId xmlns:p14="http://schemas.microsoft.com/office/powerpoint/2010/main" xmlns="" val="320747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25655"/>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r>
              <a:rPr lang="en-US" sz="2400" b="1" dirty="0">
                <a:solidFill>
                  <a:srgbClr val="000090"/>
                </a:solidFill>
              </a:rPr>
              <a:t/>
            </a:r>
            <a:br>
              <a:rPr lang="en-US" sz="2400" b="1" dirty="0">
                <a:solidFill>
                  <a:srgbClr val="000090"/>
                </a:solidFill>
              </a:rPr>
            </a:br>
            <a:endParaRPr lang="en-US" sz="2400" dirty="0"/>
          </a:p>
        </p:txBody>
      </p:sp>
      <p:sp>
        <p:nvSpPr>
          <p:cNvPr id="3" name="Content Placeholder 2"/>
          <p:cNvSpPr>
            <a:spLocks noGrp="1"/>
          </p:cNvSpPr>
          <p:nvPr>
            <p:ph idx="1"/>
          </p:nvPr>
        </p:nvSpPr>
        <p:spPr>
          <a:xfrm>
            <a:off x="549275" y="996462"/>
            <a:ext cx="8042276" cy="5392615"/>
          </a:xfrm>
        </p:spPr>
        <p:txBody>
          <a:bodyPr>
            <a:normAutofit/>
          </a:bodyPr>
          <a:lstStyle/>
          <a:p>
            <a:pPr marL="0" indent="0" algn="ctr">
              <a:buNone/>
            </a:pPr>
            <a:r>
              <a:rPr lang="it-IT" sz="3000" b="1" dirty="0" smtClean="0">
                <a:solidFill>
                  <a:srgbClr val="FF0000"/>
                </a:solidFill>
              </a:rPr>
              <a:t>PERCHE’ si </a:t>
            </a:r>
            <a:r>
              <a:rPr lang="it-IT" sz="3000" b="1" dirty="0">
                <a:solidFill>
                  <a:srgbClr val="FF0000"/>
                </a:solidFill>
              </a:rPr>
              <a:t>è dovuta </a:t>
            </a:r>
            <a:r>
              <a:rPr lang="it-IT" sz="3000" b="1" dirty="0" smtClean="0">
                <a:solidFill>
                  <a:srgbClr val="FF0000"/>
                </a:solidFill>
              </a:rPr>
              <a:t>richiamare </a:t>
            </a:r>
            <a:r>
              <a:rPr lang="it-IT" sz="3000" b="1" dirty="0">
                <a:solidFill>
                  <a:srgbClr val="FF0000"/>
                </a:solidFill>
              </a:rPr>
              <a:t>la scuola? </a:t>
            </a:r>
          </a:p>
          <a:p>
            <a:r>
              <a:rPr lang="it-IT" dirty="0" err="1" smtClean="0"/>
              <a:t>Perchè</a:t>
            </a:r>
            <a:r>
              <a:rPr lang="it-IT" dirty="0" smtClean="0"/>
              <a:t> </a:t>
            </a:r>
            <a:r>
              <a:rPr lang="it-IT" dirty="0">
                <a:solidFill>
                  <a:srgbClr val="3366FF"/>
                </a:solidFill>
              </a:rPr>
              <a:t>l’insuccesso scolastico </a:t>
            </a:r>
            <a:r>
              <a:rPr lang="it-IT" dirty="0"/>
              <a:t>e la </a:t>
            </a:r>
            <a:r>
              <a:rPr lang="it-IT" i="1" dirty="0">
                <a:solidFill>
                  <a:srgbClr val="3366FF"/>
                </a:solidFill>
              </a:rPr>
              <a:t>dispersione</a:t>
            </a:r>
            <a:r>
              <a:rPr lang="it-IT" i="1" dirty="0"/>
              <a:t> </a:t>
            </a:r>
            <a:r>
              <a:rPr lang="it-IT" dirty="0"/>
              <a:t>sono in aumento, con le conseguenze dell’insuccesso FORMATIVO e sociale; </a:t>
            </a:r>
            <a:endParaRPr lang="it-IT" dirty="0">
              <a:latin typeface="Wingdings"/>
            </a:endParaRPr>
          </a:p>
          <a:p>
            <a:r>
              <a:rPr lang="it-IT" dirty="0"/>
              <a:t> </a:t>
            </a:r>
            <a:r>
              <a:rPr lang="it-IT" dirty="0" err="1" smtClean="0"/>
              <a:t>Perchè</a:t>
            </a:r>
            <a:r>
              <a:rPr lang="it-IT" dirty="0" smtClean="0"/>
              <a:t> </a:t>
            </a:r>
            <a:r>
              <a:rPr lang="it-IT" dirty="0"/>
              <a:t>la </a:t>
            </a:r>
            <a:r>
              <a:rPr lang="it-IT" b="1" i="1" dirty="0" smtClean="0">
                <a:solidFill>
                  <a:srgbClr val="3366FF"/>
                </a:solidFill>
              </a:rPr>
              <a:t>complessità</a:t>
            </a:r>
            <a:r>
              <a:rPr lang="it-IT" b="1" i="1" dirty="0" smtClean="0"/>
              <a:t> </a:t>
            </a:r>
            <a:r>
              <a:rPr lang="it-IT" dirty="0"/>
              <a:t>delle nostre classi è in aumento e rispecchia una maggiore </a:t>
            </a:r>
            <a:r>
              <a:rPr lang="it-IT" dirty="0" smtClean="0"/>
              <a:t>complessità </a:t>
            </a:r>
            <a:r>
              <a:rPr lang="it-IT" dirty="0"/>
              <a:t>sociale; </a:t>
            </a:r>
          </a:p>
          <a:p>
            <a:r>
              <a:rPr lang="it-IT" dirty="0" err="1" smtClean="0"/>
              <a:t>Perchè</a:t>
            </a:r>
            <a:r>
              <a:rPr lang="it-IT" dirty="0" smtClean="0"/>
              <a:t> </a:t>
            </a:r>
            <a:r>
              <a:rPr lang="it-IT" dirty="0"/>
              <a:t>la scuola spontaneamente non diventa </a:t>
            </a:r>
            <a:r>
              <a:rPr lang="it-IT" dirty="0" smtClean="0"/>
              <a:t>più </a:t>
            </a:r>
            <a:r>
              <a:rPr lang="it-IT" dirty="0"/>
              <a:t>flessibile, tende ad essere un sistema rigido, che </a:t>
            </a:r>
            <a:r>
              <a:rPr lang="it-IT" b="1" i="1" dirty="0">
                <a:solidFill>
                  <a:srgbClr val="3366FF"/>
                </a:solidFill>
              </a:rPr>
              <a:t>esclude </a:t>
            </a:r>
            <a:r>
              <a:rPr lang="it-IT" dirty="0">
                <a:solidFill>
                  <a:srgbClr val="3366FF"/>
                </a:solidFill>
              </a:rPr>
              <a:t>chi non si adatta piuttosto che includere</a:t>
            </a:r>
            <a:r>
              <a:rPr lang="it-IT" dirty="0"/>
              <a:t> </a:t>
            </a:r>
          </a:p>
          <a:p>
            <a:endParaRPr lang="en-US" dirty="0"/>
          </a:p>
        </p:txBody>
      </p:sp>
    </p:spTree>
    <p:extLst>
      <p:ext uri="{BB962C8B-B14F-4D97-AF65-F5344CB8AC3E}">
        <p14:creationId xmlns:p14="http://schemas.microsoft.com/office/powerpoint/2010/main" xmlns="" val="426380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ifferenza.jpg"/>
          <p:cNvPicPr>
            <a:picLocks noGrp="1" noChangeAspect="1"/>
          </p:cNvPicPr>
          <p:nvPr>
            <p:ph idx="1"/>
          </p:nvPr>
        </p:nvPicPr>
        <p:blipFill>
          <a:blip r:embed="rId2" cstate="print">
            <a:extLst>
              <a:ext uri="{28A0092B-C50C-407E-A947-70E740481C1C}">
                <a14:useLocalDpi xmlns:a14="http://schemas.microsoft.com/office/drawing/2010/main" xmlns="" val="0"/>
              </a:ext>
            </a:extLst>
          </a:blip>
          <a:srcRect l="-12525" r="-12525"/>
          <a:stretch>
            <a:fillRect/>
          </a:stretch>
        </p:blipFill>
        <p:spPr>
          <a:xfrm>
            <a:off x="-312614" y="488462"/>
            <a:ext cx="9456614" cy="5455139"/>
          </a:xfrm>
        </p:spPr>
      </p:pic>
    </p:spTree>
    <p:extLst>
      <p:ext uri="{BB962C8B-B14F-4D97-AF65-F5344CB8AC3E}">
        <p14:creationId xmlns:p14="http://schemas.microsoft.com/office/powerpoint/2010/main" xmlns="" val="3420677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86578"/>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a:xfrm>
            <a:off x="549275" y="1289538"/>
            <a:ext cx="8042276" cy="4689231"/>
          </a:xfrm>
        </p:spPr>
        <p:txBody>
          <a:bodyPr/>
          <a:lstStyle/>
          <a:p>
            <a:pPr marL="0" indent="0" algn="ctr">
              <a:buNone/>
            </a:pPr>
            <a:r>
              <a:rPr lang="it-IT" sz="3200" b="1" dirty="0">
                <a:solidFill>
                  <a:srgbClr val="FF0000"/>
                </a:solidFill>
              </a:rPr>
              <a:t>Cosa dice la normativa ? </a:t>
            </a:r>
            <a:endParaRPr lang="it-IT" sz="3200" b="1" dirty="0" smtClean="0">
              <a:solidFill>
                <a:srgbClr val="FF0000"/>
              </a:solidFill>
            </a:endParaRPr>
          </a:p>
          <a:p>
            <a:r>
              <a:rPr lang="it-IT" dirty="0" smtClean="0"/>
              <a:t>Costituzione </a:t>
            </a:r>
            <a:r>
              <a:rPr lang="it-IT" dirty="0"/>
              <a:t>Italiana art. 34 “La scuola è aperta a tutti” </a:t>
            </a:r>
            <a:endParaRPr lang="it-IT" dirty="0" smtClean="0"/>
          </a:p>
          <a:p>
            <a:r>
              <a:rPr lang="it-IT" dirty="0" smtClean="0"/>
              <a:t>Direttiva </a:t>
            </a:r>
            <a:r>
              <a:rPr lang="it-IT" dirty="0"/>
              <a:t>MIUR del 27 Dicembre 2012 “Strumenti di intervento per alunni con Bisogni Educativi Speciali e organizzazione territoriale per l’inclusione scolastica” </a:t>
            </a:r>
            <a:endParaRPr lang="it-IT" dirty="0" smtClean="0"/>
          </a:p>
          <a:p>
            <a:r>
              <a:rPr lang="it-IT" dirty="0" smtClean="0"/>
              <a:t>C.M</a:t>
            </a:r>
            <a:r>
              <a:rPr lang="it-IT" dirty="0"/>
              <a:t>. n.8 del 6 marzo 2013 Indicazioni operative</a:t>
            </a:r>
            <a:endParaRPr lang="en-US" dirty="0"/>
          </a:p>
        </p:txBody>
      </p:sp>
    </p:spTree>
    <p:extLst>
      <p:ext uri="{BB962C8B-B14F-4D97-AF65-F5344CB8AC3E}">
        <p14:creationId xmlns:p14="http://schemas.microsoft.com/office/powerpoint/2010/main" xmlns="" val="1880977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88886"/>
          </a:xfrm>
        </p:spPr>
        <p:txBody>
          <a:bodyPr/>
          <a:lstStyle/>
          <a:p>
            <a:r>
              <a:rPr lang="it-IT" sz="2400" b="1" dirty="0">
                <a:solidFill>
                  <a:srgbClr val="000090"/>
                </a:solidFill>
              </a:rPr>
              <a:t>BISOGNI EDUCATIVI SPECIALI: </a:t>
            </a:r>
            <a:br>
              <a:rPr lang="it-IT" sz="2400" b="1" dirty="0">
                <a:solidFill>
                  <a:srgbClr val="000090"/>
                </a:solidFill>
              </a:rPr>
            </a:br>
            <a:r>
              <a:rPr lang="it-IT" sz="2400" b="1" dirty="0">
                <a:solidFill>
                  <a:srgbClr val="000090"/>
                </a:solidFill>
              </a:rPr>
              <a:t>dall’ inclusione alla didattica personalizzata</a:t>
            </a:r>
            <a:endParaRPr lang="en-US" sz="2400" dirty="0"/>
          </a:p>
        </p:txBody>
      </p:sp>
      <p:sp>
        <p:nvSpPr>
          <p:cNvPr id="3" name="Content Placeholder 2"/>
          <p:cNvSpPr>
            <a:spLocks noGrp="1"/>
          </p:cNvSpPr>
          <p:nvPr>
            <p:ph idx="1"/>
          </p:nvPr>
        </p:nvSpPr>
        <p:spPr>
          <a:xfrm>
            <a:off x="549275" y="996462"/>
            <a:ext cx="8042276" cy="5548923"/>
          </a:xfrm>
        </p:spPr>
        <p:txBody>
          <a:bodyPr>
            <a:normAutofit/>
          </a:bodyPr>
          <a:lstStyle/>
          <a:p>
            <a:pPr marL="0" indent="0" algn="ctr">
              <a:buNone/>
            </a:pPr>
            <a:r>
              <a:rPr lang="it-IT" sz="3500" b="1" dirty="0">
                <a:solidFill>
                  <a:srgbClr val="FF0000"/>
                </a:solidFill>
              </a:rPr>
              <a:t>Direttiva MIUR del 27 Dicembre 2012 </a:t>
            </a:r>
            <a:endParaRPr lang="it-IT" sz="3500" b="1" dirty="0" smtClean="0">
              <a:solidFill>
                <a:srgbClr val="FF0000"/>
              </a:solidFill>
            </a:endParaRPr>
          </a:p>
          <a:p>
            <a:pPr marL="0" indent="0" algn="ctr">
              <a:buNone/>
            </a:pPr>
            <a:r>
              <a:rPr lang="it-IT" dirty="0" smtClean="0"/>
              <a:t>Ogni </a:t>
            </a:r>
            <a:r>
              <a:rPr lang="it-IT" dirty="0"/>
              <a:t>alunno, con continuità o per determinati periodi, può manifestare Bisogni Educativi Speciali: o per motivi fisici, biologici, fisiologici o anche per motivi psicologici, sociali, rispetto ai quali è necessario che le scuole </a:t>
            </a:r>
            <a:r>
              <a:rPr lang="it-IT" dirty="0" smtClean="0"/>
              <a:t>propongano una adeguata </a:t>
            </a:r>
            <a:r>
              <a:rPr lang="it-IT" dirty="0"/>
              <a:t>e personalizzata risposta. </a:t>
            </a:r>
            <a:endParaRPr lang="it-IT" dirty="0" smtClean="0"/>
          </a:p>
          <a:p>
            <a:pPr marL="0" indent="0" algn="ctr">
              <a:buNone/>
            </a:pPr>
            <a:r>
              <a:rPr lang="it-IT" dirty="0" smtClean="0"/>
              <a:t>Va </a:t>
            </a:r>
            <a:r>
              <a:rPr lang="it-IT" dirty="0"/>
              <a:t>quindi potenziata la </a:t>
            </a:r>
            <a:r>
              <a:rPr lang="it-IT" b="1" dirty="0">
                <a:solidFill>
                  <a:srgbClr val="FF0000"/>
                </a:solidFill>
              </a:rPr>
              <a:t>cultura dell’inclusione</a:t>
            </a:r>
            <a:r>
              <a:rPr lang="it-IT" dirty="0"/>
              <a:t>, e ciò anche mediante un approfondimento delle relative competenze degli insegnanti </a:t>
            </a:r>
            <a:r>
              <a:rPr lang="it-IT" dirty="0" smtClean="0"/>
              <a:t>curricolari.</a:t>
            </a:r>
            <a:endParaRPr lang="en-US" dirty="0"/>
          </a:p>
        </p:txBody>
      </p:sp>
    </p:spTree>
    <p:extLst>
      <p:ext uri="{BB962C8B-B14F-4D97-AF65-F5344CB8AC3E}">
        <p14:creationId xmlns:p14="http://schemas.microsoft.com/office/powerpoint/2010/main" xmlns="" val="1074903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1770</TotalTime>
  <Words>2305</Words>
  <Application>Microsoft Office PowerPoint</Application>
  <PresentationFormat>Presentazione su schermo (4:3)</PresentationFormat>
  <Paragraphs>280</Paragraphs>
  <Slides>48</Slides>
  <Notes>0</Notes>
  <HiddenSlides>0</HiddenSlides>
  <MMClips>0</MMClips>
  <ScaleCrop>false</ScaleCrop>
  <HeadingPairs>
    <vt:vector size="4" baseType="variant">
      <vt:variant>
        <vt:lpstr>Tema</vt:lpstr>
      </vt:variant>
      <vt:variant>
        <vt:i4>1</vt:i4>
      </vt:variant>
      <vt:variant>
        <vt:lpstr>Titoli diapositive</vt:lpstr>
      </vt:variant>
      <vt:variant>
        <vt:i4>48</vt:i4>
      </vt:variant>
    </vt:vector>
  </HeadingPairs>
  <TitlesOfParts>
    <vt:vector size="49" baseType="lpstr">
      <vt:lpstr>Breeze</vt:lpstr>
      <vt:lpstr>Diapositiva 1</vt:lpstr>
      <vt:lpstr>BISOGNI EDUCATIVI SPECIALI:  dall’ inclusione alla didattica personalizzata. </vt:lpstr>
      <vt:lpstr>BISOGNI EDUCATIVI SPECIALI:  dall’ inclusione alla didattica personalizzata</vt:lpstr>
      <vt:lpstr>BISOGNI EDUCATIVI SPECIALI:  dall’ inclusione alla didattica personalizzata. </vt:lpstr>
      <vt:lpstr>BISOGNI EDUCATIVI SPECIALI:  dall’ inclusione alla didattica personalizzata. </vt:lpstr>
      <vt:lpstr>BISOGNI EDUCATIVI SPECIALI:  dall’ inclusione alla didattica personalizzata. </vt:lpstr>
      <vt:lpstr>Diapositiva 7</vt:lpstr>
      <vt:lpstr>BISOGNI EDUCATIVI SPECIALI:  dall’ inclusione alla didattica personalizzata</vt:lpstr>
      <vt:lpstr>BISOGNI EDUCATIVI SPECIALI:  dall’ inclusione alla didattica personalizzata</vt:lpstr>
      <vt:lpstr>BISOGNI EDUCATIVI SPECIALI:  dall’ inclusione alla didattica personalizzata</vt:lpstr>
      <vt:lpstr>BISOGNI EDUCATIVI SPECIALI:  dall’ inclusione alla didattica personalizzata</vt:lpstr>
      <vt:lpstr>BISOGNI EDUCATIVI SPECIALI:  dall’ inclusione alla didattica personalizzata</vt:lpstr>
      <vt:lpstr>BISOGNI EDUCATIVI SPECIALI:  dall’ inclusione alla didattica personalizzata</vt:lpstr>
      <vt:lpstr>BISOGNI EDUCATIVI SPECIALI:  dall’ inclusione alla didattica personalizzata</vt:lpstr>
      <vt:lpstr>BISOGNI EDUCATIVI SPECIALI:  dall’ inclusione alla didattica personalizzata. </vt:lpstr>
      <vt:lpstr>BISOGNI EDUCATIVI SPECIALI:  dall’ inclusione alla didattica personalizzata</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BISOGNI EDUCATIVI SPECIALI:  dall’ inclusione alla didattica personalizzata. </vt:lpstr>
      <vt:lpstr>Diapositiva 39</vt:lpstr>
      <vt:lpstr>Diapositiva 40</vt:lpstr>
      <vt:lpstr>Diapositiva 41</vt:lpstr>
      <vt:lpstr>Diapositiva 42</vt:lpstr>
      <vt:lpstr>Come osservare… l’osservazione in classe è un momento importane delle attività pedagogiche.</vt:lpstr>
      <vt:lpstr>Diapositiva 44</vt:lpstr>
      <vt:lpstr>Come gestire l’osservazione..</vt:lpstr>
      <vt:lpstr>Diapositiva 46</vt:lpstr>
      <vt:lpstr>BISOGNI EDUCATIVI SPECIALI:  dall’ inclusione alla didattica personalizzata. </vt:lpstr>
      <vt:lpstr>Diapositiva 48</vt:lpstr>
    </vt:vector>
  </TitlesOfParts>
  <Company>pluto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Pippo Pluto</dc:creator>
  <cp:lastModifiedBy>utente001</cp:lastModifiedBy>
  <cp:revision>46</cp:revision>
  <dcterms:created xsi:type="dcterms:W3CDTF">2016-09-08T08:16:39Z</dcterms:created>
  <dcterms:modified xsi:type="dcterms:W3CDTF">2016-10-17T08:54:18Z</dcterms:modified>
</cp:coreProperties>
</file>